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5143500" type="screen16x9"/>
  <p:notesSz cx="6858000" cy="9144000"/>
  <p:embeddedFontLst>
    <p:embeddedFont>
      <p:font typeface="Century Gothic" panose="020B0502020202020204" pitchFamily="34" charset="0"/>
      <p:regular r:id="rId50"/>
      <p:bold r:id="rId51"/>
      <p:italic r:id="rId52"/>
      <p:boldItalic r:id="rId53"/>
    </p:embeddedFont>
    <p:embeddedFont>
      <p:font typeface="Roboto" panose="02000000000000000000" pitchFamily="2" charset="0"/>
      <p:regular r:id="rId54"/>
      <p:bold r:id="rId55"/>
      <p:italic r:id="rId56"/>
      <p:boldItalic r:id="rId57"/>
    </p:embeddedFont>
    <p:embeddedFont>
      <p:font typeface="Trebuchet MS" panose="020B060302020202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748D69-2304-4B9C-89B5-D7C317649E7B}">
  <a:tblStyle styleId="{85748D69-2304-4B9C-89B5-D7C317649E7B}" styleName="Table_0">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d9c45342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d9c45342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b6307b40de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b6307b40d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b6307b40d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b6307b40d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e9090756a_1_23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e9090756a_1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22c49928cf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22c49928cf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22c49928cf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22c49928cf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e9090756a_1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e9090756a_1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22c49928cf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22c49928c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22c49928cf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22c49928c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22c49928cf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22c49928c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22c49928cf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22c49928c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2aba06b91e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2aba06b91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22c49928cf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22c49928c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2335b01358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2335b0135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b5144e4bb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b5144e4bb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24b58f8bed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24b58f8be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24b58f8bed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24b58f8be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24b58f8bed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24b58f8be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b4d170ad91_0_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b4d170ad9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b615e088fd_0_46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b615e088fd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b615e088fd_0_46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b615e088fd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24b58f8bed_0_1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24b58f8be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2aba06b91e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2aba06b91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b615e088f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3b615e088fd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b615e088fd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g3b615e088fd_0_1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b615e088fd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g3b615e088fd_0_2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24b58f8bed_0_2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24b58f8be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24b58f8bed_0_2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24b58f8be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b6307b40de_0_5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b6307b40d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b7ccfd41d6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3b7ccfd41d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b7ccfd41d6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b7ccfd41d6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b7ccfd41d6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3b7ccfd41d6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b7ccfd41d6_2_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g3b7ccfd41d6_2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2335b0135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2335b0135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b7ccfd41d6_2_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5" name="Google Shape;375;g3b7ccfd41d6_2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b7ccfd41d6_2_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g3b7ccfd41d6_2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b7ccfd41d6_2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g3b7ccfd41d6_2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b7ccfd41d6_2_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g3b7ccfd41d6_2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b7ccfd41d6_2_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g3b7ccfd41d6_2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2beee9e92f_0_10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2beee9e92f_0_10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2beee9e92f_0_10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2beee9e92f_0_1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2aba06b91e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32aba06b91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2335b01358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2335b0135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b5144e4bba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b5144e4bb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b5144e4bba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b5144e4bb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b5144e4bba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b5144e4bb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d91e1f37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d91e1f3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3"/>
        <p:cNvGrpSpPr/>
        <p:nvPr/>
      </p:nvGrpSpPr>
      <p:grpSpPr>
        <a:xfrm>
          <a:off x="0" y="0"/>
          <a:ext cx="0" cy="0"/>
          <a:chOff x="0" y="0"/>
          <a:chExt cx="0" cy="0"/>
        </a:xfrm>
      </p:grpSpPr>
      <p:sp>
        <p:nvSpPr>
          <p:cNvPr id="64" name="Google Shape;64;p13"/>
          <p:cNvSpPr txBox="1">
            <a:spLocks noGrp="1"/>
          </p:cNvSpPr>
          <p:nvPr>
            <p:ph type="title"/>
          </p:nvPr>
        </p:nvSpPr>
        <p:spPr>
          <a:xfrm>
            <a:off x="457200" y="528066"/>
            <a:ext cx="8229600" cy="857400"/>
          </a:xfrm>
          <a:prstGeom prst="rect">
            <a:avLst/>
          </a:prstGeom>
          <a:noFill/>
          <a:ln>
            <a:noFill/>
          </a:ln>
        </p:spPr>
        <p:txBody>
          <a:bodyPr spcFirstLastPara="1" wrap="square" lIns="0" tIns="34275" rIns="0" bIns="0" anchor="b" anchorCtr="0">
            <a:normAutofit/>
          </a:bodyPr>
          <a:lstStyle>
            <a:lvl1pPr lvl="0" algn="l">
              <a:spcBef>
                <a:spcPts val="0"/>
              </a:spcBef>
              <a:spcAft>
                <a:spcPts val="0"/>
              </a:spcAft>
              <a:buClr>
                <a:schemeClr val="dk2"/>
              </a:buClr>
              <a:buSzPts val="14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5" name="Google Shape;65;p13"/>
          <p:cNvSpPr txBox="1">
            <a:spLocks noGrp="1"/>
          </p:cNvSpPr>
          <p:nvPr>
            <p:ph type="body" idx="1"/>
          </p:nvPr>
        </p:nvSpPr>
        <p:spPr>
          <a:xfrm>
            <a:off x="457200" y="1451610"/>
            <a:ext cx="8229600" cy="3291900"/>
          </a:xfrm>
          <a:prstGeom prst="rect">
            <a:avLst/>
          </a:prstGeom>
          <a:noFill/>
          <a:ln>
            <a:noFill/>
          </a:ln>
        </p:spPr>
        <p:txBody>
          <a:bodyPr spcFirstLastPara="1" wrap="square" lIns="68575" tIns="34275" rIns="68575" bIns="34275" anchor="t" anchorCtr="0">
            <a:normAutofit/>
          </a:bodyPr>
          <a:lstStyle>
            <a:lvl1pPr marL="457200" lvl="0" indent="-311150" algn="l">
              <a:spcBef>
                <a:spcPts val="300"/>
              </a:spcBef>
              <a:spcAft>
                <a:spcPts val="0"/>
              </a:spcAft>
              <a:buSzPts val="1300"/>
              <a:buChar char="●"/>
              <a:defRPr/>
            </a:lvl1pPr>
            <a:lvl2pPr marL="914400" lvl="1" indent="-298450" algn="l">
              <a:spcBef>
                <a:spcPts val="1600"/>
              </a:spcBef>
              <a:spcAft>
                <a:spcPts val="0"/>
              </a:spcAft>
              <a:buSzPts val="1100"/>
              <a:buChar char="○"/>
              <a:defRPr/>
            </a:lvl2pPr>
            <a:lvl3pPr marL="1371600" lvl="2" indent="-285750" algn="l">
              <a:spcBef>
                <a:spcPts val="1600"/>
              </a:spcBef>
              <a:spcAft>
                <a:spcPts val="0"/>
              </a:spcAft>
              <a:buSzPts val="900"/>
              <a:buChar char="■"/>
              <a:defRPr/>
            </a:lvl3pPr>
            <a:lvl4pPr marL="1828800" lvl="3" indent="-285750" algn="l">
              <a:spcBef>
                <a:spcPts val="1600"/>
              </a:spcBef>
              <a:spcAft>
                <a:spcPts val="0"/>
              </a:spcAft>
              <a:buSzPts val="900"/>
              <a:buChar char="●"/>
              <a:defRPr/>
            </a:lvl4pPr>
            <a:lvl5pPr marL="2286000" lvl="4" indent="-285750" algn="l">
              <a:spcBef>
                <a:spcPts val="1600"/>
              </a:spcBef>
              <a:spcAft>
                <a:spcPts val="0"/>
              </a:spcAft>
              <a:buSzPts val="900"/>
              <a:buChar char="○"/>
              <a:defRPr/>
            </a:lvl5pPr>
            <a:lvl6pPr marL="2743200" lvl="5" indent="-298450" algn="l">
              <a:spcBef>
                <a:spcPts val="1600"/>
              </a:spcBef>
              <a:spcAft>
                <a:spcPts val="0"/>
              </a:spcAft>
              <a:buSzPts val="1100"/>
              <a:buChar char="■"/>
              <a:defRPr/>
            </a:lvl6pPr>
            <a:lvl7pPr marL="3200400" lvl="6" indent="-298450" algn="l">
              <a:spcBef>
                <a:spcPts val="1600"/>
              </a:spcBef>
              <a:spcAft>
                <a:spcPts val="0"/>
              </a:spcAft>
              <a:buSzPts val="1100"/>
              <a:buChar char="●"/>
              <a:defRPr/>
            </a:lvl7pPr>
            <a:lvl8pPr marL="3657600" lvl="7" indent="-317500" algn="l">
              <a:spcBef>
                <a:spcPts val="1600"/>
              </a:spcBef>
              <a:spcAft>
                <a:spcPts val="0"/>
              </a:spcAft>
              <a:buSzPts val="1400"/>
              <a:buChar char="○"/>
              <a:defRPr/>
            </a:lvl8pPr>
            <a:lvl9pPr marL="4114800" lvl="8" indent="-317500" algn="l">
              <a:spcBef>
                <a:spcPts val="1600"/>
              </a:spcBef>
              <a:spcAft>
                <a:spcPts val="1600"/>
              </a:spcAft>
              <a:buSzPts val="1400"/>
              <a:buChar char="■"/>
              <a:defRPr/>
            </a:lvl9pPr>
          </a:lstStyle>
          <a:p>
            <a:endParaRPr/>
          </a:p>
        </p:txBody>
      </p:sp>
      <p:sp>
        <p:nvSpPr>
          <p:cNvPr id="66" name="Google Shape;66;p13"/>
          <p:cNvSpPr txBox="1">
            <a:spLocks noGrp="1"/>
          </p:cNvSpPr>
          <p:nvPr>
            <p:ph type="dt" idx="10"/>
          </p:nvPr>
        </p:nvSpPr>
        <p:spPr>
          <a:xfrm>
            <a:off x="457200" y="4767263"/>
            <a:ext cx="2133600" cy="2739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7" name="Google Shape;67;p13"/>
          <p:cNvSpPr txBox="1">
            <a:spLocks noGrp="1"/>
          </p:cNvSpPr>
          <p:nvPr>
            <p:ph type="ftr" idx="11"/>
          </p:nvPr>
        </p:nvSpPr>
        <p:spPr>
          <a:xfrm>
            <a:off x="2667000" y="4767263"/>
            <a:ext cx="3352800" cy="2739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8" name="Google Shape;68;p13"/>
          <p:cNvSpPr txBox="1">
            <a:spLocks noGrp="1"/>
          </p:cNvSpPr>
          <p:nvPr>
            <p:ph type="sldNum" idx="12"/>
          </p:nvPr>
        </p:nvSpPr>
        <p:spPr>
          <a:xfrm>
            <a:off x="7924800" y="4767263"/>
            <a:ext cx="762000" cy="2739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457200" y="528066"/>
            <a:ext cx="8229600" cy="857400"/>
          </a:xfrm>
          <a:prstGeom prst="rect">
            <a:avLst/>
          </a:prstGeom>
          <a:noFill/>
          <a:ln>
            <a:noFill/>
          </a:ln>
        </p:spPr>
        <p:txBody>
          <a:bodyPr spcFirstLastPara="1" wrap="square" lIns="0" tIns="34275" rIns="0" bIns="0" anchor="b" anchorCtr="0">
            <a:normAutofit/>
          </a:bodyPr>
          <a:lstStyle>
            <a:lvl1pPr lvl="0" algn="l">
              <a:spcBef>
                <a:spcPts val="0"/>
              </a:spcBef>
              <a:spcAft>
                <a:spcPts val="0"/>
              </a:spcAft>
              <a:buClr>
                <a:schemeClr val="dk2"/>
              </a:buClr>
              <a:buSzPts val="3800"/>
              <a:buFont typeface="Century Gothic"/>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1" name="Google Shape;71;p14"/>
          <p:cNvSpPr txBox="1">
            <a:spLocks noGrp="1"/>
          </p:cNvSpPr>
          <p:nvPr>
            <p:ph type="body" idx="1"/>
          </p:nvPr>
        </p:nvSpPr>
        <p:spPr>
          <a:xfrm>
            <a:off x="457200" y="1391436"/>
            <a:ext cx="4040100" cy="494700"/>
          </a:xfrm>
          <a:prstGeom prst="rect">
            <a:avLst/>
          </a:prstGeom>
          <a:noFill/>
          <a:ln>
            <a:noFill/>
          </a:ln>
        </p:spPr>
        <p:txBody>
          <a:bodyPr spcFirstLastPara="1" wrap="square" lIns="34275" tIns="0" rIns="34275" bIns="0" anchor="ctr" anchorCtr="0">
            <a:noAutofit/>
          </a:bodyPr>
          <a:lstStyle>
            <a:lvl1pPr marL="457200" lvl="0" indent="-228600" algn="l">
              <a:spcBef>
                <a:spcPts val="400"/>
              </a:spcBef>
              <a:spcAft>
                <a:spcPts val="0"/>
              </a:spcAft>
              <a:buSzPts val="1700"/>
              <a:buNone/>
              <a:defRPr sz="1800" b="1" cap="none">
                <a:solidFill>
                  <a:schemeClr val="dk1"/>
                </a:solidFill>
              </a:defRPr>
            </a:lvl1pPr>
            <a:lvl2pPr marL="914400" lvl="1" indent="-228600" algn="l">
              <a:spcBef>
                <a:spcPts val="1600"/>
              </a:spcBef>
              <a:spcAft>
                <a:spcPts val="0"/>
              </a:spcAft>
              <a:buSzPts val="1300"/>
              <a:buNone/>
              <a:defRPr sz="1500" b="1"/>
            </a:lvl2pPr>
            <a:lvl3pPr marL="1371600" lvl="2" indent="-228600" algn="l">
              <a:spcBef>
                <a:spcPts val="1600"/>
              </a:spcBef>
              <a:spcAft>
                <a:spcPts val="0"/>
              </a:spcAft>
              <a:buSzPts val="900"/>
              <a:buNone/>
              <a:defRPr sz="1400" b="1"/>
            </a:lvl3pPr>
            <a:lvl4pPr marL="1828800" lvl="3" indent="-228600" algn="l">
              <a:spcBef>
                <a:spcPts val="1600"/>
              </a:spcBef>
              <a:spcAft>
                <a:spcPts val="0"/>
              </a:spcAft>
              <a:buSzPts val="800"/>
              <a:buNone/>
              <a:defRPr sz="1200" b="1"/>
            </a:lvl4pPr>
            <a:lvl5pPr marL="2286000" lvl="4" indent="-228600" algn="l">
              <a:spcBef>
                <a:spcPts val="1600"/>
              </a:spcBef>
              <a:spcAft>
                <a:spcPts val="0"/>
              </a:spcAft>
              <a:buSzPts val="800"/>
              <a:buNone/>
              <a:defRPr sz="1200" b="1"/>
            </a:lvl5pPr>
            <a:lvl6pPr marL="2743200" lvl="5" indent="-298450" algn="l">
              <a:spcBef>
                <a:spcPts val="1600"/>
              </a:spcBef>
              <a:spcAft>
                <a:spcPts val="0"/>
              </a:spcAft>
              <a:buSzPts val="1100"/>
              <a:buChar char="■"/>
              <a:defRPr/>
            </a:lvl6pPr>
            <a:lvl7pPr marL="3200400" lvl="6" indent="-298450" algn="l">
              <a:spcBef>
                <a:spcPts val="1600"/>
              </a:spcBef>
              <a:spcAft>
                <a:spcPts val="0"/>
              </a:spcAft>
              <a:buSzPts val="1100"/>
              <a:buChar char="●"/>
              <a:defRPr/>
            </a:lvl7pPr>
            <a:lvl8pPr marL="3657600" lvl="7" indent="-317500" algn="l">
              <a:spcBef>
                <a:spcPts val="1600"/>
              </a:spcBef>
              <a:spcAft>
                <a:spcPts val="0"/>
              </a:spcAft>
              <a:buSzPts val="1400"/>
              <a:buChar char="○"/>
              <a:defRPr/>
            </a:lvl8pPr>
            <a:lvl9pPr marL="4114800" lvl="8" indent="-317500" algn="l">
              <a:spcBef>
                <a:spcPts val="1600"/>
              </a:spcBef>
              <a:spcAft>
                <a:spcPts val="1600"/>
              </a:spcAft>
              <a:buSzPts val="1400"/>
              <a:buChar char="■"/>
              <a:defRPr/>
            </a:lvl9pPr>
          </a:lstStyle>
          <a:p>
            <a:endParaRPr/>
          </a:p>
        </p:txBody>
      </p:sp>
      <p:sp>
        <p:nvSpPr>
          <p:cNvPr id="72" name="Google Shape;72;p14"/>
          <p:cNvSpPr txBox="1">
            <a:spLocks noGrp="1"/>
          </p:cNvSpPr>
          <p:nvPr>
            <p:ph type="body" idx="2"/>
          </p:nvPr>
        </p:nvSpPr>
        <p:spPr>
          <a:xfrm>
            <a:off x="457200" y="1885950"/>
            <a:ext cx="4040100" cy="2884200"/>
          </a:xfrm>
          <a:prstGeom prst="rect">
            <a:avLst/>
          </a:prstGeom>
          <a:noFill/>
          <a:ln>
            <a:noFill/>
          </a:ln>
        </p:spPr>
        <p:txBody>
          <a:bodyPr spcFirstLastPara="1" wrap="square" lIns="68575" tIns="0" rIns="68575" bIns="34275" anchor="t" anchorCtr="0">
            <a:normAutofit/>
          </a:bodyPr>
          <a:lstStyle>
            <a:lvl1pPr marL="457200" lvl="0" indent="-330200" algn="l">
              <a:spcBef>
                <a:spcPts val="300"/>
              </a:spcBef>
              <a:spcAft>
                <a:spcPts val="0"/>
              </a:spcAft>
              <a:buSzPts val="1600"/>
              <a:buChar char="●"/>
              <a:defRPr sz="1700"/>
            </a:lvl1pPr>
            <a:lvl2pPr marL="914400" lvl="1" indent="-311150" algn="l">
              <a:spcBef>
                <a:spcPts val="1600"/>
              </a:spcBef>
              <a:spcAft>
                <a:spcPts val="0"/>
              </a:spcAft>
              <a:buSzPts val="1300"/>
              <a:buChar char="○"/>
              <a:defRPr sz="1500"/>
            </a:lvl2pPr>
            <a:lvl3pPr marL="1371600" lvl="2" indent="-285750" algn="l">
              <a:spcBef>
                <a:spcPts val="1600"/>
              </a:spcBef>
              <a:spcAft>
                <a:spcPts val="0"/>
              </a:spcAft>
              <a:buSzPts val="900"/>
              <a:buChar char="■"/>
              <a:defRPr sz="1400"/>
            </a:lvl3pPr>
            <a:lvl4pPr marL="1828800" lvl="3" indent="-279400" algn="l">
              <a:spcBef>
                <a:spcPts val="1600"/>
              </a:spcBef>
              <a:spcAft>
                <a:spcPts val="0"/>
              </a:spcAft>
              <a:buSzPts val="800"/>
              <a:buChar char="●"/>
              <a:defRPr sz="1200"/>
            </a:lvl4pPr>
            <a:lvl5pPr marL="2286000" lvl="4" indent="-279400" algn="l">
              <a:spcBef>
                <a:spcPts val="1600"/>
              </a:spcBef>
              <a:spcAft>
                <a:spcPts val="0"/>
              </a:spcAft>
              <a:buSzPts val="800"/>
              <a:buChar char="○"/>
              <a:defRPr sz="1200"/>
            </a:lvl5pPr>
            <a:lvl6pPr marL="2743200" lvl="5" indent="-298450" algn="l">
              <a:spcBef>
                <a:spcPts val="1600"/>
              </a:spcBef>
              <a:spcAft>
                <a:spcPts val="0"/>
              </a:spcAft>
              <a:buSzPts val="1100"/>
              <a:buChar char="■"/>
              <a:defRPr/>
            </a:lvl6pPr>
            <a:lvl7pPr marL="3200400" lvl="6" indent="-298450" algn="l">
              <a:spcBef>
                <a:spcPts val="1600"/>
              </a:spcBef>
              <a:spcAft>
                <a:spcPts val="0"/>
              </a:spcAft>
              <a:buSzPts val="1100"/>
              <a:buChar char="●"/>
              <a:defRPr/>
            </a:lvl7pPr>
            <a:lvl8pPr marL="3657600" lvl="7" indent="-317500" algn="l">
              <a:spcBef>
                <a:spcPts val="1600"/>
              </a:spcBef>
              <a:spcAft>
                <a:spcPts val="0"/>
              </a:spcAft>
              <a:buSzPts val="1400"/>
              <a:buChar char="○"/>
              <a:defRPr/>
            </a:lvl8pPr>
            <a:lvl9pPr marL="4114800" lvl="8" indent="-317500" algn="l">
              <a:spcBef>
                <a:spcPts val="1600"/>
              </a:spcBef>
              <a:spcAft>
                <a:spcPts val="1600"/>
              </a:spcAft>
              <a:buSzPts val="1400"/>
              <a:buChar char="■"/>
              <a:defRPr/>
            </a:lvl9pPr>
          </a:lstStyle>
          <a:p>
            <a:endParaRPr/>
          </a:p>
        </p:txBody>
      </p:sp>
      <p:sp>
        <p:nvSpPr>
          <p:cNvPr id="73" name="Google Shape;73;p14"/>
          <p:cNvSpPr txBox="1">
            <a:spLocks noGrp="1"/>
          </p:cNvSpPr>
          <p:nvPr>
            <p:ph type="body" idx="3"/>
          </p:nvPr>
        </p:nvSpPr>
        <p:spPr>
          <a:xfrm>
            <a:off x="4645026" y="1394818"/>
            <a:ext cx="4041600" cy="491100"/>
          </a:xfrm>
          <a:prstGeom prst="rect">
            <a:avLst/>
          </a:prstGeom>
          <a:noFill/>
          <a:ln>
            <a:noFill/>
          </a:ln>
        </p:spPr>
        <p:txBody>
          <a:bodyPr spcFirstLastPara="1" wrap="square" lIns="34275" tIns="0" rIns="34275" bIns="0" anchor="ctr" anchorCtr="0">
            <a:normAutofit/>
          </a:bodyPr>
          <a:lstStyle>
            <a:lvl1pPr marL="457200" lvl="0" indent="-228600" algn="l">
              <a:spcBef>
                <a:spcPts val="400"/>
              </a:spcBef>
              <a:spcAft>
                <a:spcPts val="0"/>
              </a:spcAft>
              <a:buSzPts val="1700"/>
              <a:buNone/>
              <a:defRPr sz="1800" b="1" cap="none">
                <a:solidFill>
                  <a:schemeClr val="dk1"/>
                </a:solidFill>
              </a:defRPr>
            </a:lvl1pPr>
            <a:lvl2pPr marL="914400" lvl="1" indent="-228600" algn="l">
              <a:spcBef>
                <a:spcPts val="1600"/>
              </a:spcBef>
              <a:spcAft>
                <a:spcPts val="0"/>
              </a:spcAft>
              <a:buSzPts val="1300"/>
              <a:buNone/>
              <a:defRPr sz="1500" b="1"/>
            </a:lvl2pPr>
            <a:lvl3pPr marL="1371600" lvl="2" indent="-228600" algn="l">
              <a:spcBef>
                <a:spcPts val="1600"/>
              </a:spcBef>
              <a:spcAft>
                <a:spcPts val="0"/>
              </a:spcAft>
              <a:buSzPts val="900"/>
              <a:buNone/>
              <a:defRPr sz="1400" b="1"/>
            </a:lvl3pPr>
            <a:lvl4pPr marL="1828800" lvl="3" indent="-228600" algn="l">
              <a:spcBef>
                <a:spcPts val="1600"/>
              </a:spcBef>
              <a:spcAft>
                <a:spcPts val="0"/>
              </a:spcAft>
              <a:buSzPts val="800"/>
              <a:buNone/>
              <a:defRPr sz="1200" b="1"/>
            </a:lvl4pPr>
            <a:lvl5pPr marL="2286000" lvl="4" indent="-228600" algn="l">
              <a:spcBef>
                <a:spcPts val="1600"/>
              </a:spcBef>
              <a:spcAft>
                <a:spcPts val="0"/>
              </a:spcAft>
              <a:buSzPts val="800"/>
              <a:buNone/>
              <a:defRPr sz="1200" b="1"/>
            </a:lvl5pPr>
            <a:lvl6pPr marL="2743200" lvl="5" indent="-298450" algn="l">
              <a:spcBef>
                <a:spcPts val="1600"/>
              </a:spcBef>
              <a:spcAft>
                <a:spcPts val="0"/>
              </a:spcAft>
              <a:buSzPts val="1100"/>
              <a:buChar char="■"/>
              <a:defRPr/>
            </a:lvl6pPr>
            <a:lvl7pPr marL="3200400" lvl="6" indent="-298450" algn="l">
              <a:spcBef>
                <a:spcPts val="1600"/>
              </a:spcBef>
              <a:spcAft>
                <a:spcPts val="0"/>
              </a:spcAft>
              <a:buSzPts val="1100"/>
              <a:buChar char="●"/>
              <a:defRPr/>
            </a:lvl7pPr>
            <a:lvl8pPr marL="3657600" lvl="7" indent="-317500" algn="l">
              <a:spcBef>
                <a:spcPts val="1600"/>
              </a:spcBef>
              <a:spcAft>
                <a:spcPts val="0"/>
              </a:spcAft>
              <a:buSzPts val="1400"/>
              <a:buChar char="○"/>
              <a:defRPr/>
            </a:lvl8pPr>
            <a:lvl9pPr marL="4114800" lvl="8" indent="-317500" algn="l">
              <a:spcBef>
                <a:spcPts val="1600"/>
              </a:spcBef>
              <a:spcAft>
                <a:spcPts val="1600"/>
              </a:spcAft>
              <a:buSzPts val="1400"/>
              <a:buChar char="■"/>
              <a:defRPr/>
            </a:lvl9pPr>
          </a:lstStyle>
          <a:p>
            <a:endParaRPr/>
          </a:p>
        </p:txBody>
      </p:sp>
      <p:sp>
        <p:nvSpPr>
          <p:cNvPr id="74" name="Google Shape;74;p14"/>
          <p:cNvSpPr txBox="1">
            <a:spLocks noGrp="1"/>
          </p:cNvSpPr>
          <p:nvPr>
            <p:ph type="body" idx="4"/>
          </p:nvPr>
        </p:nvSpPr>
        <p:spPr>
          <a:xfrm>
            <a:off x="4645026" y="1885950"/>
            <a:ext cx="4041600" cy="2884200"/>
          </a:xfrm>
          <a:prstGeom prst="rect">
            <a:avLst/>
          </a:prstGeom>
          <a:noFill/>
          <a:ln>
            <a:noFill/>
          </a:ln>
        </p:spPr>
        <p:txBody>
          <a:bodyPr spcFirstLastPara="1" wrap="square" lIns="68575" tIns="0" rIns="68575" bIns="34275" anchor="t" anchorCtr="0">
            <a:normAutofit/>
          </a:bodyPr>
          <a:lstStyle>
            <a:lvl1pPr marL="457200" lvl="0" indent="-330200" algn="l">
              <a:spcBef>
                <a:spcPts val="300"/>
              </a:spcBef>
              <a:spcAft>
                <a:spcPts val="0"/>
              </a:spcAft>
              <a:buSzPts val="1600"/>
              <a:buChar char="●"/>
              <a:defRPr sz="1700"/>
            </a:lvl1pPr>
            <a:lvl2pPr marL="914400" lvl="1" indent="-311150" algn="l">
              <a:spcBef>
                <a:spcPts val="1600"/>
              </a:spcBef>
              <a:spcAft>
                <a:spcPts val="0"/>
              </a:spcAft>
              <a:buSzPts val="1300"/>
              <a:buChar char="○"/>
              <a:defRPr sz="1500"/>
            </a:lvl2pPr>
            <a:lvl3pPr marL="1371600" lvl="2" indent="-285750" algn="l">
              <a:spcBef>
                <a:spcPts val="1600"/>
              </a:spcBef>
              <a:spcAft>
                <a:spcPts val="0"/>
              </a:spcAft>
              <a:buSzPts val="900"/>
              <a:buChar char="■"/>
              <a:defRPr sz="1400"/>
            </a:lvl3pPr>
            <a:lvl4pPr marL="1828800" lvl="3" indent="-279400" algn="l">
              <a:spcBef>
                <a:spcPts val="1600"/>
              </a:spcBef>
              <a:spcAft>
                <a:spcPts val="0"/>
              </a:spcAft>
              <a:buSzPts val="800"/>
              <a:buChar char="●"/>
              <a:defRPr sz="1200"/>
            </a:lvl4pPr>
            <a:lvl5pPr marL="2286000" lvl="4" indent="-279400" algn="l">
              <a:spcBef>
                <a:spcPts val="1600"/>
              </a:spcBef>
              <a:spcAft>
                <a:spcPts val="0"/>
              </a:spcAft>
              <a:buSzPts val="800"/>
              <a:buChar char="○"/>
              <a:defRPr sz="1200"/>
            </a:lvl5pPr>
            <a:lvl6pPr marL="2743200" lvl="5" indent="-298450" algn="l">
              <a:spcBef>
                <a:spcPts val="1600"/>
              </a:spcBef>
              <a:spcAft>
                <a:spcPts val="0"/>
              </a:spcAft>
              <a:buSzPts val="1100"/>
              <a:buChar char="■"/>
              <a:defRPr/>
            </a:lvl6pPr>
            <a:lvl7pPr marL="3200400" lvl="6" indent="-298450" algn="l">
              <a:spcBef>
                <a:spcPts val="1600"/>
              </a:spcBef>
              <a:spcAft>
                <a:spcPts val="0"/>
              </a:spcAft>
              <a:buSzPts val="1100"/>
              <a:buChar char="●"/>
              <a:defRPr/>
            </a:lvl7pPr>
            <a:lvl8pPr marL="3657600" lvl="7" indent="-317500" algn="l">
              <a:spcBef>
                <a:spcPts val="1600"/>
              </a:spcBef>
              <a:spcAft>
                <a:spcPts val="0"/>
              </a:spcAft>
              <a:buSzPts val="1400"/>
              <a:buChar char="○"/>
              <a:defRPr/>
            </a:lvl8pPr>
            <a:lvl9pPr marL="4114800" lvl="8" indent="-317500" algn="l">
              <a:spcBef>
                <a:spcPts val="1600"/>
              </a:spcBef>
              <a:spcAft>
                <a:spcPts val="1600"/>
              </a:spcAft>
              <a:buSzPts val="1400"/>
              <a:buChar char="■"/>
              <a:defRPr/>
            </a:lvl9pPr>
          </a:lstStyle>
          <a:p>
            <a:endParaRPr/>
          </a:p>
        </p:txBody>
      </p:sp>
      <p:sp>
        <p:nvSpPr>
          <p:cNvPr id="75" name="Google Shape;75;p14"/>
          <p:cNvSpPr txBox="1">
            <a:spLocks noGrp="1"/>
          </p:cNvSpPr>
          <p:nvPr>
            <p:ph type="dt" idx="10"/>
          </p:nvPr>
        </p:nvSpPr>
        <p:spPr>
          <a:xfrm>
            <a:off x="457200" y="4767263"/>
            <a:ext cx="2133600" cy="2739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76" name="Google Shape;76;p14"/>
          <p:cNvSpPr txBox="1">
            <a:spLocks noGrp="1"/>
          </p:cNvSpPr>
          <p:nvPr>
            <p:ph type="ftr" idx="11"/>
          </p:nvPr>
        </p:nvSpPr>
        <p:spPr>
          <a:xfrm>
            <a:off x="2667000" y="4767263"/>
            <a:ext cx="3352800" cy="2739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77" name="Google Shape;77;p14"/>
          <p:cNvSpPr txBox="1">
            <a:spLocks noGrp="1"/>
          </p:cNvSpPr>
          <p:nvPr>
            <p:ph type="sldNum" idx="12"/>
          </p:nvPr>
        </p:nvSpPr>
        <p:spPr>
          <a:xfrm>
            <a:off x="7924800" y="4767263"/>
            <a:ext cx="762000" cy="2739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mailto:anneschenk@tcotc.com"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ctrTitle"/>
          </p:nvPr>
        </p:nvSpPr>
        <p:spPr>
          <a:xfrm>
            <a:off x="390525" y="1294300"/>
            <a:ext cx="8330400" cy="1564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       TCOTC 2026</a:t>
            </a:r>
            <a:endParaRPr/>
          </a:p>
          <a:p>
            <a:pPr marL="0" lvl="0" indent="0" algn="l" rtl="0">
              <a:spcBef>
                <a:spcPts val="0"/>
              </a:spcBef>
              <a:spcAft>
                <a:spcPts val="0"/>
              </a:spcAft>
              <a:buNone/>
            </a:pPr>
            <a:r>
              <a:rPr lang="en"/>
              <a:t>Annual Membership Meeting</a:t>
            </a:r>
            <a:endParaRPr/>
          </a:p>
        </p:txBody>
      </p:sp>
      <p:sp>
        <p:nvSpPr>
          <p:cNvPr id="83" name="Google Shape;83;p15"/>
          <p:cNvSpPr txBox="1">
            <a:spLocks noGrp="1"/>
          </p:cNvSpPr>
          <p:nvPr>
            <p:ph type="subTitle" idx="1"/>
          </p:nvPr>
        </p:nvSpPr>
        <p:spPr>
          <a:xfrm>
            <a:off x="460950" y="2810530"/>
            <a:ext cx="8222100" cy="4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January 13, 2026</a:t>
            </a:r>
            <a:endParaRPr/>
          </a:p>
        </p:txBody>
      </p:sp>
      <p:pic>
        <p:nvPicPr>
          <p:cNvPr id="84" name="Google Shape;84;p15"/>
          <p:cNvPicPr preferRelativeResize="0"/>
          <p:nvPr/>
        </p:nvPicPr>
        <p:blipFill rotWithShape="1">
          <a:blip r:embed="rId3">
            <a:alphaModFix/>
          </a:blip>
          <a:srcRect/>
          <a:stretch/>
        </p:blipFill>
        <p:spPr>
          <a:xfrm>
            <a:off x="527250" y="1349925"/>
            <a:ext cx="871510" cy="720675"/>
          </a:xfrm>
          <a:prstGeom prst="rect">
            <a:avLst/>
          </a:prstGeom>
          <a:noFill/>
          <a:ln w="9525" cap="flat" cmpd="sng">
            <a:solidFill>
              <a:schemeClr val="accent2"/>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body" idx="4294967295"/>
          </p:nvPr>
        </p:nvSpPr>
        <p:spPr>
          <a:xfrm>
            <a:off x="447900" y="240950"/>
            <a:ext cx="8248200" cy="4615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950">
                <a:solidFill>
                  <a:schemeClr val="lt1"/>
                </a:solidFill>
                <a:latin typeface="Arial"/>
                <a:ea typeface="Arial"/>
                <a:cs typeface="Arial"/>
                <a:sym typeface="Arial"/>
              </a:rPr>
              <a:t>Katie Bridges </a:t>
            </a:r>
            <a:endParaRPr sz="1950">
              <a:solidFill>
                <a:schemeClr val="lt1"/>
              </a:solidFill>
              <a:latin typeface="Arial"/>
              <a:ea typeface="Arial"/>
              <a:cs typeface="Arial"/>
              <a:sym typeface="Arial"/>
            </a:endParaRPr>
          </a:p>
          <a:p>
            <a:pPr marL="0" lvl="0" indent="0" algn="l" rtl="0">
              <a:lnSpc>
                <a:spcPct val="130000"/>
              </a:lnSpc>
              <a:spcBef>
                <a:spcPts val="0"/>
              </a:spcBef>
              <a:spcAft>
                <a:spcPts val="0"/>
              </a:spcAft>
              <a:buNone/>
            </a:pPr>
            <a:r>
              <a:rPr lang="en" sz="1100">
                <a:solidFill>
                  <a:schemeClr val="lt1"/>
                </a:solidFill>
                <a:latin typeface="Arial"/>
                <a:ea typeface="Arial"/>
                <a:cs typeface="Arial"/>
                <a:sym typeface="Arial"/>
              </a:rPr>
              <a:t>I have been attending classes at TCOTC for almost three years. My dog Kevin and I have taken puppy classes, obedience classes, tried agility and tracking and found a love of scent work here at TCOTC.</a:t>
            </a:r>
            <a:endParaRPr sz="1100">
              <a:solidFill>
                <a:schemeClr val="lt1"/>
              </a:solidFill>
              <a:latin typeface="Arial"/>
              <a:ea typeface="Arial"/>
              <a:cs typeface="Arial"/>
              <a:sym typeface="Arial"/>
            </a:endParaRPr>
          </a:p>
          <a:p>
            <a:pPr marL="0" lvl="0" indent="0" algn="l" rtl="0">
              <a:lnSpc>
                <a:spcPct val="130000"/>
              </a:lnSpc>
              <a:spcBef>
                <a:spcPts val="0"/>
              </a:spcBef>
              <a:spcAft>
                <a:spcPts val="0"/>
              </a:spcAft>
              <a:buNone/>
            </a:pPr>
            <a:endParaRPr sz="1100">
              <a:solidFill>
                <a:schemeClr val="lt1"/>
              </a:solidFill>
              <a:latin typeface="Arial"/>
              <a:ea typeface="Arial"/>
              <a:cs typeface="Arial"/>
              <a:sym typeface="Arial"/>
            </a:endParaRPr>
          </a:p>
          <a:p>
            <a:pPr marL="0" lvl="0" indent="0" algn="l" rtl="0">
              <a:lnSpc>
                <a:spcPct val="130000"/>
              </a:lnSpc>
              <a:spcBef>
                <a:spcPts val="0"/>
              </a:spcBef>
              <a:spcAft>
                <a:spcPts val="0"/>
              </a:spcAft>
              <a:buNone/>
            </a:pPr>
            <a:r>
              <a:rPr lang="en" sz="1100">
                <a:solidFill>
                  <a:schemeClr val="lt1"/>
                </a:solidFill>
                <a:latin typeface="Arial"/>
                <a:ea typeface="Arial"/>
                <a:cs typeface="Arial"/>
                <a:sym typeface="Arial"/>
              </a:rPr>
              <a:t>Professionally, I work as an Institutional Review Board Analyst for the University of Minnesota. I review research studies that involve human participants to ensure regulatory compliance and ethical design. I hope to share my strategic thinking skills and creativity to help others find meaningful ways to bond and have fun with their dogs.</a:t>
            </a:r>
            <a:endParaRPr sz="1100">
              <a:solidFill>
                <a:schemeClr val="lt1"/>
              </a:solidFill>
              <a:latin typeface="Arial"/>
              <a:ea typeface="Arial"/>
              <a:cs typeface="Arial"/>
              <a:sym typeface="Arial"/>
            </a:endParaRPr>
          </a:p>
          <a:p>
            <a:pPr marL="0" lvl="0" indent="0" algn="l" rtl="0">
              <a:lnSpc>
                <a:spcPct val="100000"/>
              </a:lnSpc>
              <a:spcBef>
                <a:spcPts val="0"/>
              </a:spcBef>
              <a:spcAft>
                <a:spcPts val="0"/>
              </a:spcAft>
              <a:buNone/>
            </a:pPr>
            <a:endParaRPr sz="1100">
              <a:solidFill>
                <a:schemeClr val="lt1"/>
              </a:solidFill>
              <a:latin typeface="Arial"/>
              <a:ea typeface="Arial"/>
              <a:cs typeface="Arial"/>
              <a:sym typeface="Arial"/>
            </a:endParaRPr>
          </a:p>
          <a:p>
            <a:pPr marL="0" lvl="0" indent="0" algn="l" rtl="0">
              <a:lnSpc>
                <a:spcPct val="100000"/>
              </a:lnSpc>
              <a:spcBef>
                <a:spcPts val="0"/>
              </a:spcBef>
              <a:spcAft>
                <a:spcPts val="0"/>
              </a:spcAft>
              <a:buNone/>
            </a:pPr>
            <a:r>
              <a:rPr lang="en" sz="1950">
                <a:solidFill>
                  <a:schemeClr val="lt1"/>
                </a:solidFill>
                <a:latin typeface="Arial"/>
                <a:ea typeface="Arial"/>
                <a:cs typeface="Arial"/>
                <a:sym typeface="Arial"/>
              </a:rPr>
              <a:t>Brenda Vale </a:t>
            </a:r>
            <a:endParaRPr sz="1950">
              <a:solidFill>
                <a:schemeClr val="lt1"/>
              </a:solidFill>
              <a:latin typeface="Arial"/>
              <a:ea typeface="Arial"/>
              <a:cs typeface="Arial"/>
              <a:sym typeface="Arial"/>
            </a:endParaRPr>
          </a:p>
          <a:p>
            <a:pPr marL="0" lvl="0" indent="0" algn="l" rtl="0">
              <a:lnSpc>
                <a:spcPct val="130000"/>
              </a:lnSpc>
              <a:spcBef>
                <a:spcPts val="0"/>
              </a:spcBef>
              <a:spcAft>
                <a:spcPts val="0"/>
              </a:spcAft>
              <a:buNone/>
            </a:pPr>
            <a:r>
              <a:rPr lang="en" sz="1100">
                <a:solidFill>
                  <a:schemeClr val="lt1"/>
                </a:solidFill>
                <a:latin typeface="Arial"/>
                <a:ea typeface="Arial"/>
                <a:cs typeface="Arial"/>
                <a:sym typeface="Arial"/>
              </a:rPr>
              <a:t>I have been a member of TCOTC for 5 years. I've participated in various TCOTC training programs and currently train my dog, Keva, in scent work and agility.</a:t>
            </a:r>
            <a:endParaRPr sz="1100">
              <a:solidFill>
                <a:schemeClr val="lt1"/>
              </a:solidFill>
              <a:latin typeface="Arial"/>
              <a:ea typeface="Arial"/>
              <a:cs typeface="Arial"/>
              <a:sym typeface="Arial"/>
            </a:endParaRPr>
          </a:p>
          <a:p>
            <a:pPr marL="0" lvl="0" indent="0" algn="l" rtl="0">
              <a:lnSpc>
                <a:spcPct val="130000"/>
              </a:lnSpc>
              <a:spcBef>
                <a:spcPts val="1000"/>
              </a:spcBef>
              <a:spcAft>
                <a:spcPts val="0"/>
              </a:spcAft>
              <a:buNone/>
            </a:pPr>
            <a:r>
              <a:rPr lang="en" sz="1100">
                <a:solidFill>
                  <a:schemeClr val="lt1"/>
                </a:solidFill>
                <a:latin typeface="Arial"/>
                <a:ea typeface="Arial"/>
                <a:cs typeface="Arial"/>
                <a:sym typeface="Arial"/>
              </a:rPr>
              <a:t>I have business experience with both international and domestic organizations, with expertise in a number of professional functions including Human Resources, Organizational Development, Recruiting, Executive and Board Compensation, Real Estate and Facilities Management, Sourcing and Procurement, Labor Relations and Contract Negotiations, Privacy and IT Security.</a:t>
            </a:r>
            <a:endParaRPr sz="1100">
              <a:solidFill>
                <a:schemeClr val="lt1"/>
              </a:solidFill>
              <a:latin typeface="Arial"/>
              <a:ea typeface="Arial"/>
              <a:cs typeface="Arial"/>
              <a:sym typeface="Arial"/>
            </a:endParaRPr>
          </a:p>
          <a:p>
            <a:pPr marL="0" lvl="0" indent="0" algn="l" rtl="0">
              <a:lnSpc>
                <a:spcPct val="130000"/>
              </a:lnSpc>
              <a:spcBef>
                <a:spcPts val="1000"/>
              </a:spcBef>
              <a:spcAft>
                <a:spcPts val="0"/>
              </a:spcAft>
              <a:buNone/>
            </a:pPr>
            <a:r>
              <a:rPr lang="en" sz="1100">
                <a:solidFill>
                  <a:schemeClr val="lt1"/>
                </a:solidFill>
                <a:latin typeface="Arial"/>
                <a:ea typeface="Arial"/>
                <a:cs typeface="Arial"/>
                <a:sym typeface="Arial"/>
              </a:rPr>
              <a:t>With a broad background and proven problem solving and organization skills, I would seek to help address the financial and educational challenges facing TCOTC as a nonprofit organization in a competitive environment.</a:t>
            </a:r>
            <a:endParaRPr sz="1100">
              <a:solidFill>
                <a:schemeClr val="lt1"/>
              </a:solidFill>
              <a:latin typeface="Arial"/>
              <a:ea typeface="Arial"/>
              <a:cs typeface="Arial"/>
              <a:sym typeface="Arial"/>
            </a:endParaRPr>
          </a:p>
          <a:p>
            <a:pPr marL="0" lvl="0" indent="0" algn="l" rtl="0">
              <a:lnSpc>
                <a:spcPct val="130000"/>
              </a:lnSpc>
              <a:spcBef>
                <a:spcPts val="1000"/>
              </a:spcBef>
              <a:spcAft>
                <a:spcPts val="0"/>
              </a:spcAft>
              <a:buNone/>
            </a:pPr>
            <a:r>
              <a:rPr lang="en" sz="1100">
                <a:solidFill>
                  <a:schemeClr val="lt1"/>
                </a:solidFill>
                <a:latin typeface="Arial"/>
                <a:ea typeface="Arial"/>
                <a:cs typeface="Arial"/>
                <a:sym typeface="Arial"/>
              </a:rPr>
              <a:t>We have a wonderful organization with deeply caring and committed individuals. I share their commitment and desire for a strong successful future ahead for TCOTC</a:t>
            </a:r>
            <a:r>
              <a:rPr lang="en" sz="1100" b="1">
                <a:solidFill>
                  <a:schemeClr val="lt1"/>
                </a:solidFill>
                <a:latin typeface="Arial"/>
                <a:ea typeface="Arial"/>
                <a:cs typeface="Arial"/>
                <a:sym typeface="Arial"/>
              </a:rPr>
              <a:t>.</a:t>
            </a:r>
            <a:endParaRPr sz="1100" b="1">
              <a:solidFill>
                <a:schemeClr val="lt1"/>
              </a:solidFill>
              <a:latin typeface="Arial"/>
              <a:ea typeface="Arial"/>
              <a:cs typeface="Arial"/>
              <a:sym typeface="Arial"/>
            </a:endParaRPr>
          </a:p>
          <a:p>
            <a:pPr marL="0" lvl="0" indent="0" algn="l" rtl="0">
              <a:lnSpc>
                <a:spcPct val="130000"/>
              </a:lnSpc>
              <a:spcBef>
                <a:spcPts val="0"/>
              </a:spcBef>
              <a:spcAft>
                <a:spcPts val="0"/>
              </a:spcAft>
              <a:buNone/>
            </a:pPr>
            <a:endParaRPr sz="1200">
              <a:solidFill>
                <a:srgbClr val="434A54"/>
              </a:solidFill>
              <a:highlight>
                <a:srgbClr val="E6E9ED"/>
              </a:highlight>
              <a:latin typeface="Arial"/>
              <a:ea typeface="Arial"/>
              <a:cs typeface="Arial"/>
              <a:sym typeface="Arial"/>
            </a:endParaRPr>
          </a:p>
          <a:p>
            <a:pPr marL="0" lvl="0" indent="0" algn="l" rtl="0">
              <a:spcBef>
                <a:spcPts val="0"/>
              </a:spcBef>
              <a:spcAft>
                <a:spcPts val="1600"/>
              </a:spcAft>
              <a:buNone/>
            </a:pP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5"/>
          <p:cNvSpPr txBox="1">
            <a:spLocks noGrp="1"/>
          </p:cNvSpPr>
          <p:nvPr>
            <p:ph type="body" idx="4294967295"/>
          </p:nvPr>
        </p:nvSpPr>
        <p:spPr>
          <a:xfrm>
            <a:off x="620925" y="435575"/>
            <a:ext cx="8248200" cy="4077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950">
                <a:solidFill>
                  <a:schemeClr val="lt1"/>
                </a:solidFill>
                <a:latin typeface="Arial"/>
                <a:ea typeface="Arial"/>
                <a:cs typeface="Arial"/>
                <a:sym typeface="Arial"/>
              </a:rPr>
              <a:t>Jonah Hacker</a:t>
            </a:r>
            <a:endParaRPr sz="1950">
              <a:solidFill>
                <a:schemeClr val="lt1"/>
              </a:solidFill>
              <a:latin typeface="Arial"/>
              <a:ea typeface="Arial"/>
              <a:cs typeface="Arial"/>
              <a:sym typeface="Arial"/>
            </a:endParaRPr>
          </a:p>
          <a:p>
            <a:pPr marL="0" lvl="0" indent="0" algn="l" rtl="0">
              <a:lnSpc>
                <a:spcPct val="100000"/>
              </a:lnSpc>
              <a:spcBef>
                <a:spcPts val="0"/>
              </a:spcBef>
              <a:spcAft>
                <a:spcPts val="0"/>
              </a:spcAft>
              <a:buNone/>
            </a:pPr>
            <a:r>
              <a:rPr lang="en" sz="1100">
                <a:solidFill>
                  <a:schemeClr val="lt1"/>
                </a:solidFill>
                <a:latin typeface="Arial"/>
                <a:ea typeface="Arial"/>
                <a:cs typeface="Arial"/>
                <a:sym typeface="Arial"/>
              </a:rPr>
              <a:t>I have been a member of TCOTC since January 2025. I train my sheltie, Leo, in agility two nights per week and we have been trialing regularly since joining TCOTC. We rescued another sheltie earlier this year and are planning to begin more training with her as she has grown more comfortable with us. </a:t>
            </a:r>
            <a:endParaRPr sz="1100">
              <a:solidFill>
                <a:schemeClr val="lt1"/>
              </a:solidFill>
              <a:latin typeface="Arial"/>
              <a:ea typeface="Arial"/>
              <a:cs typeface="Arial"/>
              <a:sym typeface="Arial"/>
            </a:endParaRPr>
          </a:p>
          <a:p>
            <a:pPr marL="0" lvl="0" indent="0" algn="l" rtl="0">
              <a:lnSpc>
                <a:spcPct val="100000"/>
              </a:lnSpc>
              <a:spcBef>
                <a:spcPts val="1000"/>
              </a:spcBef>
              <a:spcAft>
                <a:spcPts val="0"/>
              </a:spcAft>
              <a:buNone/>
            </a:pPr>
            <a:r>
              <a:rPr lang="en" sz="1100">
                <a:solidFill>
                  <a:schemeClr val="lt1"/>
                </a:solidFill>
                <a:latin typeface="Arial"/>
                <a:ea typeface="Arial"/>
                <a:cs typeface="Arial"/>
                <a:sym typeface="Arial"/>
              </a:rPr>
              <a:t>I have really appreciated the warm sense of community among club members and would love to contribute to this organization as a board member.</a:t>
            </a:r>
            <a:endParaRPr sz="1100">
              <a:solidFill>
                <a:schemeClr val="lt1"/>
              </a:solidFill>
              <a:latin typeface="Arial"/>
              <a:ea typeface="Arial"/>
              <a:cs typeface="Arial"/>
              <a:sym typeface="Arial"/>
            </a:endParaRPr>
          </a:p>
          <a:p>
            <a:pPr marL="0" lvl="0" indent="0" algn="l" rtl="0">
              <a:lnSpc>
                <a:spcPct val="130000"/>
              </a:lnSpc>
              <a:spcBef>
                <a:spcPts val="1000"/>
              </a:spcBef>
              <a:spcAft>
                <a:spcPts val="0"/>
              </a:spcAft>
              <a:buNone/>
            </a:pPr>
            <a:r>
              <a:rPr lang="en" sz="1100">
                <a:solidFill>
                  <a:schemeClr val="lt1"/>
                </a:solidFill>
                <a:latin typeface="Arial"/>
                <a:ea typeface="Arial"/>
                <a:cs typeface="Arial"/>
                <a:sym typeface="Arial"/>
              </a:rPr>
              <a:t>I have previously served four years as Treasurer of the Board for the Association for Experiential Education, a nonprofit membership organization. As treasurer, I worked with the Executive Director and other board members to implement strong financial controls within the organization, improved the investment strategy (which contributed to a six-fold increase in the organization's equity), and established an annual 5k run fundraising event.</a:t>
            </a:r>
            <a:endParaRPr sz="1100">
              <a:solidFill>
                <a:schemeClr val="lt1"/>
              </a:solidFill>
              <a:latin typeface="Arial"/>
              <a:ea typeface="Arial"/>
              <a:cs typeface="Arial"/>
              <a:sym typeface="Arial"/>
            </a:endParaRPr>
          </a:p>
          <a:p>
            <a:pPr marL="0" lvl="0" indent="0" algn="l" rtl="0">
              <a:lnSpc>
                <a:spcPct val="130000"/>
              </a:lnSpc>
              <a:spcBef>
                <a:spcPts val="1000"/>
              </a:spcBef>
              <a:spcAft>
                <a:spcPts val="0"/>
              </a:spcAft>
              <a:buNone/>
            </a:pPr>
            <a:r>
              <a:rPr lang="en" sz="1100">
                <a:solidFill>
                  <a:schemeClr val="lt1"/>
                </a:solidFill>
                <a:latin typeface="Arial"/>
                <a:ea typeface="Arial"/>
                <a:cs typeface="Arial"/>
                <a:sym typeface="Arial"/>
              </a:rPr>
              <a:t>In my time on the board, I also proved myself to be a steadfast board leader and supporter of the association as it navigated the COVID-19 pandemic, board resignations, and membership conflicts. I would bring the same commitment and level-headedness to the TCOTC board in service of the organization, the members, and their dogs. </a:t>
            </a:r>
            <a:endParaRPr sz="1100">
              <a:solidFill>
                <a:schemeClr val="lt1"/>
              </a:solidFill>
              <a:latin typeface="Arial"/>
              <a:ea typeface="Arial"/>
              <a:cs typeface="Arial"/>
              <a:sym typeface="Arial"/>
            </a:endParaRPr>
          </a:p>
          <a:p>
            <a:pPr marL="0" lvl="0" indent="0" algn="l" rtl="0">
              <a:lnSpc>
                <a:spcPct val="130000"/>
              </a:lnSpc>
              <a:spcBef>
                <a:spcPts val="1000"/>
              </a:spcBef>
              <a:spcAft>
                <a:spcPts val="0"/>
              </a:spcAft>
              <a:buNone/>
            </a:pPr>
            <a:r>
              <a:rPr lang="en" sz="1100">
                <a:solidFill>
                  <a:schemeClr val="lt1"/>
                </a:solidFill>
                <a:latin typeface="Arial"/>
                <a:ea typeface="Arial"/>
                <a:cs typeface="Arial"/>
                <a:sym typeface="Arial"/>
              </a:rPr>
              <a:t>I hold an MBA from the Carlson School of Management at the U of M and work as a product manager at a technology company. Thanks to my work, I bring a deep knowledge in how to engage people and improve their experience through technology. I would be honored to serve on the TCOTC board to further the mission and programs of this great organization.</a:t>
            </a:r>
            <a:endParaRPr sz="1100">
              <a:solidFill>
                <a:schemeClr val="lt1"/>
              </a:solidFill>
              <a:latin typeface="Arial"/>
              <a:ea typeface="Arial"/>
              <a:cs typeface="Arial"/>
              <a:sym typeface="Arial"/>
            </a:endParaRPr>
          </a:p>
          <a:p>
            <a:pPr marL="0" lvl="0" indent="0" algn="l" rtl="0">
              <a:spcBef>
                <a:spcPts val="0"/>
              </a:spcBef>
              <a:spcAft>
                <a:spcPts val="1600"/>
              </a:spcAft>
              <a:buNone/>
            </a:pP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Executive Director Report</a:t>
            </a:r>
            <a:endParaRPr sz="4000"/>
          </a:p>
          <a:p>
            <a:pPr marL="0" lvl="0" indent="0" algn="l" rtl="0">
              <a:spcBef>
                <a:spcPts val="400"/>
              </a:spcBef>
              <a:spcAft>
                <a:spcPts val="400"/>
              </a:spcAft>
              <a:buNone/>
            </a:pPr>
            <a:r>
              <a:rPr lang="en" sz="2000"/>
              <a:t>Anne Schenk</a:t>
            </a:r>
            <a:endParaRPr sz="2200"/>
          </a:p>
        </p:txBody>
      </p:sp>
      <p:sp>
        <p:nvSpPr>
          <p:cNvPr id="152" name="Google Shape;152;p26"/>
          <p:cNvSpPr txBox="1"/>
          <p:nvPr/>
        </p:nvSpPr>
        <p:spPr>
          <a:xfrm>
            <a:off x="471900" y="1677450"/>
            <a:ext cx="8313600" cy="37404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en" sz="1200"/>
              <a:t>In 2025 my work involved supporting the board of directors in negotiating a new lease with Capp Industries, our landlord. We successfully negotiated a favorable lease for a term of five years. </a:t>
            </a:r>
            <a:endParaRPr sz="1200"/>
          </a:p>
          <a:p>
            <a:pPr marL="0" lvl="0" indent="0" algn="l" rtl="0">
              <a:spcBef>
                <a:spcPts val="600"/>
              </a:spcBef>
              <a:spcAft>
                <a:spcPts val="0"/>
              </a:spcAft>
              <a:buNone/>
            </a:pPr>
            <a:r>
              <a:rPr lang="en" sz="1200"/>
              <a:t>Like many clubs in the area, TCOTC saw reductions in enrollment due to economic pressures starting in the spring. I worked with the board and staff to create opportunities to generate additional revenue to offset declining enrollment. These efforts were largely successful and included:</a:t>
            </a:r>
            <a:endParaRPr sz="1200"/>
          </a:p>
          <a:p>
            <a:pPr marL="457200" lvl="0" indent="-304800" algn="l" rtl="0">
              <a:spcBef>
                <a:spcPts val="600"/>
              </a:spcBef>
              <a:spcAft>
                <a:spcPts val="0"/>
              </a:spcAft>
              <a:buSzPts val="1200"/>
              <a:buFont typeface="Arial"/>
              <a:buChar char="●"/>
            </a:pPr>
            <a:r>
              <a:rPr lang="en" sz="1200"/>
              <a:t>Adding a new seminar presenter, Crystal Wing, for a weekend of obedience-oriented seminars that were very well received.</a:t>
            </a:r>
            <a:endParaRPr sz="1200"/>
          </a:p>
          <a:p>
            <a:pPr marL="457200" lvl="0" indent="-304800" algn="l" rtl="0">
              <a:spcBef>
                <a:spcPts val="0"/>
              </a:spcBef>
              <a:spcAft>
                <a:spcPts val="0"/>
              </a:spcAft>
              <a:buSzPts val="1200"/>
              <a:buFont typeface="Arial"/>
              <a:buChar char="●"/>
            </a:pPr>
            <a:r>
              <a:rPr lang="en" sz="1200"/>
              <a:t>Offering “early bird” discounts to Basic and Puppy Basic Training students who enroll in a Tier 2 class before their Basic class ends. Thirty-eight members took advantage of this offer.</a:t>
            </a:r>
            <a:endParaRPr sz="1200"/>
          </a:p>
          <a:p>
            <a:pPr marL="457200" lvl="0" indent="-304800" algn="l" rtl="0">
              <a:spcBef>
                <a:spcPts val="0"/>
              </a:spcBef>
              <a:spcAft>
                <a:spcPts val="0"/>
              </a:spcAft>
              <a:buSzPts val="1200"/>
              <a:buFont typeface="Arial"/>
              <a:buChar char="●"/>
            </a:pPr>
            <a:r>
              <a:rPr lang="en" sz="1200"/>
              <a:t>Offering a “State Fair Special” discount for attendees at our State Fair demonstrations on Tuesday, August 25. Eleven people registered for classes using the discount, with more than half of them being new members.</a:t>
            </a:r>
            <a:endParaRPr sz="1200"/>
          </a:p>
          <a:p>
            <a:pPr marL="457200" lvl="0" indent="-304800" algn="l" rtl="0">
              <a:spcBef>
                <a:spcPts val="0"/>
              </a:spcBef>
              <a:spcAft>
                <a:spcPts val="0"/>
              </a:spcAft>
              <a:buSzPts val="1200"/>
              <a:buFont typeface="Arial"/>
              <a:buChar char="●"/>
            </a:pPr>
            <a:r>
              <a:rPr lang="en" sz="1200"/>
              <a:t>Adding events, special classes, mini-seminars and instructed open ring sessions. I especially want to thank Scott McKenzie, Chris Schultz, Anitra Francis, Laura Breckheimer, Sara Brokaw, Meg Beisner, Corrie Barrows, Laura Waudby, Jane Jacobson, Jan Wagner, Julie Steenerson, and Chris Mosley for their help and participation in organizing and leading these events. </a:t>
            </a:r>
            <a:endParaRPr sz="1200"/>
          </a:p>
          <a:p>
            <a:pPr marL="0" lvl="0" indent="0" algn="l" rtl="0">
              <a:spcBef>
                <a:spcPts val="600"/>
              </a:spcBef>
              <a:spcAft>
                <a:spcPts val="0"/>
              </a:spcAft>
              <a:buNone/>
            </a:pPr>
            <a:r>
              <a:rPr lang="en" sz="1200"/>
              <a:t>In addition, we have been preparing to move to a new business software that costs less than our current software and provides more functionality. That move should be completed by the end of January. </a:t>
            </a:r>
            <a:endParaRPr sz="1200"/>
          </a:p>
          <a:p>
            <a:pPr marL="0" lvl="0" indent="0" algn="l" rtl="0">
              <a:spcBef>
                <a:spcPts val="0"/>
              </a:spcBef>
              <a:spcAft>
                <a:spcPts val="0"/>
              </a:spcAft>
              <a:buNone/>
            </a:pP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679650" y="250225"/>
            <a:ext cx="7531500" cy="114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t>Membership Coordinator Report</a:t>
            </a:r>
            <a:endParaRPr sz="4000"/>
          </a:p>
          <a:p>
            <a:pPr marL="0" lvl="0" indent="0" algn="l" rtl="0">
              <a:spcBef>
                <a:spcPts val="0"/>
              </a:spcBef>
              <a:spcAft>
                <a:spcPts val="0"/>
              </a:spcAft>
              <a:buNone/>
            </a:pPr>
            <a:r>
              <a:rPr lang="en" sz="2000">
                <a:latin typeface="Arial"/>
                <a:ea typeface="Arial"/>
                <a:cs typeface="Arial"/>
                <a:sym typeface="Arial"/>
              </a:rPr>
              <a:t>Corrie Barrows, TCOTC Member Services Manager</a:t>
            </a:r>
            <a:endParaRPr sz="2000"/>
          </a:p>
        </p:txBody>
      </p:sp>
      <p:sp>
        <p:nvSpPr>
          <p:cNvPr id="158" name="Google Shape;158;p27"/>
          <p:cNvSpPr txBox="1"/>
          <p:nvPr/>
        </p:nvSpPr>
        <p:spPr>
          <a:xfrm>
            <a:off x="679650" y="1306725"/>
            <a:ext cx="2313900" cy="3540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1100">
              <a:solidFill>
                <a:schemeClr val="lt1"/>
              </a:solidFill>
              <a:latin typeface="Calibri"/>
              <a:ea typeface="Calibri"/>
              <a:cs typeface="Calibri"/>
              <a:sym typeface="Calibri"/>
            </a:endParaRPr>
          </a:p>
        </p:txBody>
      </p:sp>
      <p:sp>
        <p:nvSpPr>
          <p:cNvPr id="159" name="Google Shape;159;p27"/>
          <p:cNvSpPr txBox="1"/>
          <p:nvPr/>
        </p:nvSpPr>
        <p:spPr>
          <a:xfrm>
            <a:off x="594750" y="1306725"/>
            <a:ext cx="2483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solidFill>
                <a:schemeClr val="lt1"/>
              </a:solidFill>
              <a:latin typeface="Calibri"/>
              <a:ea typeface="Calibri"/>
              <a:cs typeface="Calibri"/>
              <a:sym typeface="Calibri"/>
            </a:endParaRPr>
          </a:p>
        </p:txBody>
      </p:sp>
      <p:sp>
        <p:nvSpPr>
          <p:cNvPr id="160" name="Google Shape;160;p27"/>
          <p:cNvSpPr txBox="1"/>
          <p:nvPr/>
        </p:nvSpPr>
        <p:spPr>
          <a:xfrm>
            <a:off x="491175" y="1660725"/>
            <a:ext cx="1770000" cy="27243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The decision has been made to change from the MindBody customer relationship management software to Wellness Living. The new program will be easier to use and should save the club both time and money. The transfer process started towards the end of the year, and we hope to finalize and implement in the 1st Quarter.</a:t>
            </a:r>
            <a:endParaRPr sz="1100">
              <a:solidFill>
                <a:schemeClr val="lt1"/>
              </a:solidFill>
              <a:latin typeface="Calibri"/>
              <a:ea typeface="Calibri"/>
              <a:cs typeface="Calibri"/>
              <a:sym typeface="Calibri"/>
            </a:endParaRPr>
          </a:p>
          <a:p>
            <a:pPr marL="0" lvl="0" indent="0" algn="l" rtl="0">
              <a:spcBef>
                <a:spcPts val="0"/>
              </a:spcBef>
              <a:spcAft>
                <a:spcPts val="0"/>
              </a:spcAft>
              <a:buNone/>
            </a:pPr>
            <a:endParaRPr sz="1100">
              <a:solidFill>
                <a:schemeClr val="lt1"/>
              </a:solidFill>
              <a:latin typeface="Calibri"/>
              <a:ea typeface="Calibri"/>
              <a:cs typeface="Calibri"/>
              <a:sym typeface="Calibri"/>
            </a:endParaRPr>
          </a:p>
        </p:txBody>
      </p:sp>
      <p:graphicFrame>
        <p:nvGraphicFramePr>
          <p:cNvPr id="161" name="Google Shape;161;p27"/>
          <p:cNvGraphicFramePr/>
          <p:nvPr/>
        </p:nvGraphicFramePr>
        <p:xfrm>
          <a:off x="2391175" y="1646688"/>
          <a:ext cx="3000000" cy="3000000"/>
        </p:xfrm>
        <a:graphic>
          <a:graphicData uri="http://schemas.openxmlformats.org/drawingml/2006/table">
            <a:tbl>
              <a:tblPr bandRow="1">
                <a:noFill/>
                <a:tableStyleId>{85748D69-2304-4B9C-89B5-D7C317649E7B}</a:tableStyleId>
              </a:tblPr>
              <a:tblGrid>
                <a:gridCol w="1117600">
                  <a:extLst>
                    <a:ext uri="{9D8B030D-6E8A-4147-A177-3AD203B41FA5}">
                      <a16:colId xmlns:a16="http://schemas.microsoft.com/office/drawing/2014/main" val="20000"/>
                    </a:ext>
                  </a:extLst>
                </a:gridCol>
                <a:gridCol w="1651000">
                  <a:extLst>
                    <a:ext uri="{9D8B030D-6E8A-4147-A177-3AD203B41FA5}">
                      <a16:colId xmlns:a16="http://schemas.microsoft.com/office/drawing/2014/main" val="20001"/>
                    </a:ext>
                  </a:extLst>
                </a:gridCol>
                <a:gridCol w="711200">
                  <a:extLst>
                    <a:ext uri="{9D8B030D-6E8A-4147-A177-3AD203B41FA5}">
                      <a16:colId xmlns:a16="http://schemas.microsoft.com/office/drawing/2014/main" val="20002"/>
                    </a:ext>
                  </a:extLst>
                </a:gridCol>
                <a:gridCol w="711200">
                  <a:extLst>
                    <a:ext uri="{9D8B030D-6E8A-4147-A177-3AD203B41FA5}">
                      <a16:colId xmlns:a16="http://schemas.microsoft.com/office/drawing/2014/main" val="20003"/>
                    </a:ext>
                  </a:extLst>
                </a:gridCol>
                <a:gridCol w="711200">
                  <a:extLst>
                    <a:ext uri="{9D8B030D-6E8A-4147-A177-3AD203B41FA5}">
                      <a16:colId xmlns:a16="http://schemas.microsoft.com/office/drawing/2014/main" val="20004"/>
                    </a:ext>
                  </a:extLst>
                </a:gridCol>
                <a:gridCol w="711200">
                  <a:extLst>
                    <a:ext uri="{9D8B030D-6E8A-4147-A177-3AD203B41FA5}">
                      <a16:colId xmlns:a16="http://schemas.microsoft.com/office/drawing/2014/main" val="20005"/>
                    </a:ext>
                  </a:extLst>
                </a:gridCol>
                <a:gridCol w="711200">
                  <a:extLst>
                    <a:ext uri="{9D8B030D-6E8A-4147-A177-3AD203B41FA5}">
                      <a16:colId xmlns:a16="http://schemas.microsoft.com/office/drawing/2014/main" val="20006"/>
                    </a:ext>
                  </a:extLst>
                </a:gridCol>
              </a:tblGrid>
              <a:tr h="100000">
                <a:tc gridSpan="2">
                  <a:txBody>
                    <a:bodyPr/>
                    <a:lstStyle/>
                    <a:p>
                      <a:pPr marL="0" lvl="0" indent="0" algn="l" rtl="0">
                        <a:spcBef>
                          <a:spcPts val="0"/>
                        </a:spcBef>
                        <a:spcAft>
                          <a:spcPts val="0"/>
                        </a:spcAft>
                        <a:buNone/>
                      </a:pPr>
                      <a:r>
                        <a:rPr lang="en" sz="1200" b="1">
                          <a:solidFill>
                            <a:schemeClr val="lt1"/>
                          </a:solidFill>
                          <a:latin typeface="Calibri"/>
                          <a:ea typeface="Calibri"/>
                          <a:cs typeface="Calibri"/>
                          <a:sym typeface="Calibri"/>
                        </a:rPr>
                        <a:t>2025 Memberships Sold </a:t>
                      </a:r>
                      <a:endParaRPr sz="1200" b="1">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hMerge="1">
                  <a:txBody>
                    <a:bodyPr/>
                    <a:lstStyle/>
                    <a:p>
                      <a:endParaRPr lang="en-US"/>
                    </a:p>
                  </a:txBody>
                  <a:tcPr/>
                </a:tc>
                <a:tc>
                  <a:txBody>
                    <a:bodyPr/>
                    <a:lstStyle/>
                    <a:p>
                      <a:pPr marL="0" lvl="0" indent="0" algn="l" rtl="0">
                        <a:spcBef>
                          <a:spcPts val="0"/>
                        </a:spcBef>
                        <a:spcAft>
                          <a:spcPts val="0"/>
                        </a:spcAft>
                        <a:buNone/>
                      </a:pPr>
                      <a:endParaRPr sz="1200" b="1">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endParaRPr sz="1000">
                        <a:solidFill>
                          <a:schemeClr val="lt1"/>
                        </a:solidFill>
                        <a:latin typeface="Times New Roman"/>
                        <a:ea typeface="Times New Roman"/>
                        <a:cs typeface="Times New Roman"/>
                        <a:sym typeface="Times New Roman"/>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endParaRPr sz="1000">
                        <a:solidFill>
                          <a:schemeClr val="lt1"/>
                        </a:solidFill>
                        <a:latin typeface="Times New Roman"/>
                        <a:ea typeface="Times New Roman"/>
                        <a:cs typeface="Times New Roman"/>
                        <a:sym typeface="Times New Roman"/>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endParaRPr sz="1000">
                        <a:solidFill>
                          <a:schemeClr val="lt1"/>
                        </a:solidFill>
                        <a:latin typeface="Times New Roman"/>
                        <a:ea typeface="Times New Roman"/>
                        <a:cs typeface="Times New Roman"/>
                        <a:sym typeface="Times New Roman"/>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endParaRPr sz="1000">
                        <a:solidFill>
                          <a:schemeClr val="lt1"/>
                        </a:solidFill>
                        <a:latin typeface="Times New Roman"/>
                        <a:ea typeface="Times New Roman"/>
                        <a:cs typeface="Times New Roman"/>
                        <a:sym typeface="Times New Roman"/>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0"/>
                  </a:ext>
                </a:extLst>
              </a:tr>
              <a:tr h="200025">
                <a:tc>
                  <a:txBody>
                    <a:bodyPr/>
                    <a:lstStyle/>
                    <a:p>
                      <a:pPr marL="0" lvl="0" indent="0" algn="l" rtl="0">
                        <a:spcBef>
                          <a:spcPts val="0"/>
                        </a:spcBef>
                        <a:spcAft>
                          <a:spcPts val="0"/>
                        </a:spcAft>
                        <a:buNone/>
                      </a:pPr>
                      <a:endParaRPr sz="1000">
                        <a:solidFill>
                          <a:schemeClr val="lt1"/>
                        </a:solidFill>
                        <a:latin typeface="Times New Roman"/>
                        <a:ea typeface="Times New Roman"/>
                        <a:cs typeface="Times New Roman"/>
                        <a:sym typeface="Times New Roman"/>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endParaRPr sz="1000">
                        <a:solidFill>
                          <a:schemeClr val="lt1"/>
                        </a:solidFill>
                        <a:latin typeface="Times New Roman"/>
                        <a:ea typeface="Times New Roman"/>
                        <a:cs typeface="Times New Roman"/>
                        <a:sym typeface="Times New Roman"/>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endParaRPr sz="1000">
                        <a:solidFill>
                          <a:schemeClr val="lt1"/>
                        </a:solidFill>
                        <a:latin typeface="Times New Roman"/>
                        <a:ea typeface="Times New Roman"/>
                        <a:cs typeface="Times New Roman"/>
                        <a:sym typeface="Times New Roman"/>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endParaRPr sz="1000">
                        <a:solidFill>
                          <a:schemeClr val="lt1"/>
                        </a:solidFill>
                        <a:latin typeface="Times New Roman"/>
                        <a:ea typeface="Times New Roman"/>
                        <a:cs typeface="Times New Roman"/>
                        <a:sym typeface="Times New Roman"/>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endParaRPr sz="1000">
                        <a:solidFill>
                          <a:schemeClr val="lt1"/>
                        </a:solidFill>
                        <a:latin typeface="Times New Roman"/>
                        <a:ea typeface="Times New Roman"/>
                        <a:cs typeface="Times New Roman"/>
                        <a:sym typeface="Times New Roman"/>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endParaRPr sz="1000">
                        <a:solidFill>
                          <a:schemeClr val="lt1"/>
                        </a:solidFill>
                        <a:latin typeface="Times New Roman"/>
                        <a:ea typeface="Times New Roman"/>
                        <a:cs typeface="Times New Roman"/>
                        <a:sym typeface="Times New Roman"/>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endParaRPr sz="1000">
                        <a:solidFill>
                          <a:schemeClr val="lt1"/>
                        </a:solidFill>
                        <a:latin typeface="Times New Roman"/>
                        <a:ea typeface="Times New Roman"/>
                        <a:cs typeface="Times New Roman"/>
                        <a:sym typeface="Times New Roman"/>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1"/>
                  </a:ext>
                </a:extLst>
              </a:tr>
              <a:tr h="200025">
                <a:tc>
                  <a:txBody>
                    <a:bodyPr/>
                    <a:lstStyle/>
                    <a:p>
                      <a:pPr marL="0" lvl="0" indent="0" algn="l" rtl="0">
                        <a:spcBef>
                          <a:spcPts val="0"/>
                        </a:spcBef>
                        <a:spcAft>
                          <a:spcPts val="0"/>
                        </a:spcAft>
                        <a:buNone/>
                      </a:pPr>
                      <a:r>
                        <a:rPr lang="en" sz="1100" b="1">
                          <a:solidFill>
                            <a:schemeClr val="lt1"/>
                          </a:solidFill>
                          <a:latin typeface="Calibri"/>
                          <a:ea typeface="Calibri"/>
                          <a:cs typeface="Calibri"/>
                          <a:sym typeface="Calibri"/>
                        </a:rPr>
                        <a:t>Service Category</a:t>
                      </a:r>
                      <a:endParaRPr sz="1100" b="1">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r>
                        <a:rPr lang="en" sz="1100" b="1">
                          <a:solidFill>
                            <a:schemeClr val="lt1"/>
                          </a:solidFill>
                          <a:latin typeface="Calibri"/>
                          <a:ea typeface="Calibri"/>
                          <a:cs typeface="Calibri"/>
                          <a:sym typeface="Calibri"/>
                        </a:rPr>
                        <a:t>Pricing Option</a:t>
                      </a:r>
                      <a:endParaRPr sz="1100" b="1">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b="1">
                          <a:solidFill>
                            <a:schemeClr val="lt1"/>
                          </a:solidFill>
                          <a:latin typeface="Calibri"/>
                          <a:ea typeface="Calibri"/>
                          <a:cs typeface="Calibri"/>
                          <a:sym typeface="Calibri"/>
                        </a:rPr>
                        <a:t>2021</a:t>
                      </a:r>
                      <a:endParaRPr sz="1100" b="1">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b="1">
                          <a:solidFill>
                            <a:schemeClr val="lt1"/>
                          </a:solidFill>
                          <a:latin typeface="Calibri"/>
                          <a:ea typeface="Calibri"/>
                          <a:cs typeface="Calibri"/>
                          <a:sym typeface="Calibri"/>
                        </a:rPr>
                        <a:t>2022</a:t>
                      </a:r>
                      <a:endParaRPr sz="1100" b="1">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b="1">
                          <a:solidFill>
                            <a:schemeClr val="lt1"/>
                          </a:solidFill>
                          <a:latin typeface="Calibri"/>
                          <a:ea typeface="Calibri"/>
                          <a:cs typeface="Calibri"/>
                          <a:sym typeface="Calibri"/>
                        </a:rPr>
                        <a:t>2023</a:t>
                      </a:r>
                      <a:endParaRPr sz="1100" b="1">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b="1">
                          <a:solidFill>
                            <a:schemeClr val="lt1"/>
                          </a:solidFill>
                          <a:latin typeface="Calibri"/>
                          <a:ea typeface="Calibri"/>
                          <a:cs typeface="Calibri"/>
                          <a:sym typeface="Calibri"/>
                        </a:rPr>
                        <a:t>2024</a:t>
                      </a:r>
                      <a:endParaRPr sz="1100" b="1">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b="1">
                          <a:solidFill>
                            <a:schemeClr val="lt1"/>
                          </a:solidFill>
                          <a:latin typeface="Calibri"/>
                          <a:ea typeface="Calibri"/>
                          <a:cs typeface="Calibri"/>
                          <a:sym typeface="Calibri"/>
                        </a:rPr>
                        <a:t>2025</a:t>
                      </a:r>
                      <a:endParaRPr sz="1100" b="1">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2"/>
                  </a:ext>
                </a:extLst>
              </a:tr>
              <a:tr h="200025">
                <a:tc>
                  <a:txBody>
                    <a:bodyPr/>
                    <a:lstStyle/>
                    <a:p>
                      <a:pPr marL="0" lvl="0" indent="0" algn="l" rtl="0">
                        <a:spcBef>
                          <a:spcPts val="0"/>
                        </a:spcBef>
                        <a:spcAft>
                          <a:spcPts val="0"/>
                        </a:spcAft>
                        <a:buNone/>
                      </a:pPr>
                      <a:r>
                        <a:rPr lang="en" sz="1200">
                          <a:solidFill>
                            <a:schemeClr val="lt1"/>
                          </a:solidFill>
                          <a:latin typeface="Calibri"/>
                          <a:ea typeface="Calibri"/>
                          <a:cs typeface="Calibri"/>
                          <a:sym typeface="Calibri"/>
                        </a:rPr>
                        <a:t>Membership</a:t>
                      </a:r>
                      <a:endParaRPr sz="12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Membership</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460</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493</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461</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459</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430</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3"/>
                  </a:ext>
                </a:extLst>
              </a:tr>
              <a:tr h="200025">
                <a:tc>
                  <a:txBody>
                    <a:bodyPr/>
                    <a:lstStyle/>
                    <a:p>
                      <a:pPr marL="0" lvl="0" indent="0" algn="l" rtl="0">
                        <a:spcBef>
                          <a:spcPts val="0"/>
                        </a:spcBef>
                        <a:spcAft>
                          <a:spcPts val="0"/>
                        </a:spcAft>
                        <a:buNone/>
                      </a:pPr>
                      <a:r>
                        <a:rPr lang="en" sz="1200">
                          <a:solidFill>
                            <a:schemeClr val="lt1"/>
                          </a:solidFill>
                          <a:latin typeface="Calibri"/>
                          <a:ea typeface="Calibri"/>
                          <a:cs typeface="Calibri"/>
                          <a:sym typeface="Calibri"/>
                        </a:rPr>
                        <a:t>Membership</a:t>
                      </a:r>
                      <a:endParaRPr sz="12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Student Membership</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22</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23</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18</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7</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12</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4"/>
                  </a:ext>
                </a:extLst>
              </a:tr>
              <a:tr h="200025">
                <a:tc>
                  <a:txBody>
                    <a:bodyPr/>
                    <a:lstStyle/>
                    <a:p>
                      <a:pPr marL="0" lvl="0" indent="0" algn="l" rtl="0">
                        <a:spcBef>
                          <a:spcPts val="0"/>
                        </a:spcBef>
                        <a:spcAft>
                          <a:spcPts val="0"/>
                        </a:spcAft>
                        <a:buNone/>
                      </a:pPr>
                      <a:r>
                        <a:rPr lang="en" sz="1200">
                          <a:solidFill>
                            <a:schemeClr val="lt1"/>
                          </a:solidFill>
                          <a:latin typeface="Calibri"/>
                          <a:ea typeface="Calibri"/>
                          <a:cs typeface="Calibri"/>
                          <a:sym typeface="Calibri"/>
                        </a:rPr>
                        <a:t>Membership</a:t>
                      </a:r>
                      <a:endParaRPr sz="12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Staff Membership</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35</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40</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39</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36</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38</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5"/>
                  </a:ext>
                </a:extLst>
              </a:tr>
              <a:tr h="200025">
                <a:tc>
                  <a:txBody>
                    <a:bodyPr/>
                    <a:lstStyle/>
                    <a:p>
                      <a:pPr marL="0" lvl="0" indent="0" algn="l" rtl="0">
                        <a:spcBef>
                          <a:spcPts val="0"/>
                        </a:spcBef>
                        <a:spcAft>
                          <a:spcPts val="0"/>
                        </a:spcAft>
                        <a:buNone/>
                      </a:pPr>
                      <a:r>
                        <a:rPr lang="en" sz="1200">
                          <a:solidFill>
                            <a:schemeClr val="lt1"/>
                          </a:solidFill>
                          <a:latin typeface="Calibri"/>
                          <a:ea typeface="Calibri"/>
                          <a:cs typeface="Calibri"/>
                          <a:sym typeface="Calibri"/>
                        </a:rPr>
                        <a:t>Puppy Classes</a:t>
                      </a:r>
                      <a:endParaRPr sz="12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Puppy/Tweener + Mbshp</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460</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394</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381</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291</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256</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6"/>
                  </a:ext>
                </a:extLst>
              </a:tr>
              <a:tr h="200025">
                <a:tc>
                  <a:txBody>
                    <a:bodyPr/>
                    <a:lstStyle/>
                    <a:p>
                      <a:pPr marL="0" lvl="0" indent="0" algn="l" rtl="0">
                        <a:spcBef>
                          <a:spcPts val="0"/>
                        </a:spcBef>
                        <a:spcAft>
                          <a:spcPts val="0"/>
                        </a:spcAft>
                        <a:buNone/>
                      </a:pPr>
                      <a:r>
                        <a:rPr lang="en" sz="1200">
                          <a:solidFill>
                            <a:schemeClr val="lt1"/>
                          </a:solidFill>
                          <a:latin typeface="Calibri"/>
                          <a:ea typeface="Calibri"/>
                          <a:cs typeface="Calibri"/>
                          <a:sym typeface="Calibri"/>
                        </a:rPr>
                        <a:t>Obedience</a:t>
                      </a:r>
                      <a:endParaRPr sz="12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Puppy Basic + Mbshp</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169</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148</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98</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98</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104</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7"/>
                  </a:ext>
                </a:extLst>
              </a:tr>
              <a:tr h="200025">
                <a:tc>
                  <a:txBody>
                    <a:bodyPr/>
                    <a:lstStyle/>
                    <a:p>
                      <a:pPr marL="0" lvl="0" indent="0" algn="l" rtl="0">
                        <a:spcBef>
                          <a:spcPts val="0"/>
                        </a:spcBef>
                        <a:spcAft>
                          <a:spcPts val="0"/>
                        </a:spcAft>
                        <a:buNone/>
                      </a:pPr>
                      <a:r>
                        <a:rPr lang="en" sz="1200">
                          <a:solidFill>
                            <a:schemeClr val="lt1"/>
                          </a:solidFill>
                          <a:latin typeface="Calibri"/>
                          <a:ea typeface="Calibri"/>
                          <a:cs typeface="Calibri"/>
                          <a:sym typeface="Calibri"/>
                        </a:rPr>
                        <a:t>Obedience</a:t>
                      </a:r>
                      <a:endParaRPr sz="12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Basic + Membership</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292</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302</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252</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286</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243</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8"/>
                  </a:ext>
                </a:extLst>
              </a:tr>
              <a:tr h="200025">
                <a:tc>
                  <a:txBody>
                    <a:bodyPr/>
                    <a:lstStyle/>
                    <a:p>
                      <a:pPr marL="0" lvl="0" indent="0" algn="l" rtl="0">
                        <a:spcBef>
                          <a:spcPts val="0"/>
                        </a:spcBef>
                        <a:spcAft>
                          <a:spcPts val="0"/>
                        </a:spcAft>
                        <a:buNone/>
                      </a:pPr>
                      <a:r>
                        <a:rPr lang="en" sz="1200">
                          <a:solidFill>
                            <a:schemeClr val="lt1"/>
                          </a:solidFill>
                          <a:latin typeface="Calibri"/>
                          <a:ea typeface="Calibri"/>
                          <a:cs typeface="Calibri"/>
                          <a:sym typeface="Calibri"/>
                        </a:rPr>
                        <a:t>Behavior</a:t>
                      </a:r>
                      <a:endParaRPr sz="12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Changing Attds + Mbshp</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19</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6</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8</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7</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8</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9"/>
                  </a:ext>
                </a:extLst>
              </a:tr>
              <a:tr h="200025">
                <a:tc>
                  <a:txBody>
                    <a:bodyPr/>
                    <a:lstStyle/>
                    <a:p>
                      <a:pPr marL="0" lvl="0" indent="0" algn="l" rtl="0">
                        <a:spcBef>
                          <a:spcPts val="0"/>
                        </a:spcBef>
                        <a:spcAft>
                          <a:spcPts val="0"/>
                        </a:spcAft>
                        <a:buNone/>
                      </a:pPr>
                      <a:r>
                        <a:rPr lang="en" sz="1200">
                          <a:solidFill>
                            <a:schemeClr val="lt1"/>
                          </a:solidFill>
                          <a:latin typeface="Calibri"/>
                          <a:ea typeface="Calibri"/>
                          <a:cs typeface="Calibri"/>
                          <a:sym typeface="Calibri"/>
                        </a:rPr>
                        <a:t>Therapy</a:t>
                      </a:r>
                      <a:endParaRPr sz="12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Visiting Dog + Mbshp</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0</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4</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18</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5</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3</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10"/>
                  </a:ext>
                </a:extLst>
              </a:tr>
              <a:tr h="200025">
                <a:tc>
                  <a:txBody>
                    <a:bodyPr/>
                    <a:lstStyle/>
                    <a:p>
                      <a:pPr marL="0" lvl="0" indent="0" algn="l" rtl="0">
                        <a:spcBef>
                          <a:spcPts val="0"/>
                        </a:spcBef>
                        <a:spcAft>
                          <a:spcPts val="0"/>
                        </a:spcAft>
                        <a:buNone/>
                      </a:pPr>
                      <a:r>
                        <a:rPr lang="en" sz="1200">
                          <a:solidFill>
                            <a:schemeClr val="lt1"/>
                          </a:solidFill>
                          <a:latin typeface="Calibri"/>
                          <a:ea typeface="Calibri"/>
                          <a:cs typeface="Calibri"/>
                          <a:sym typeface="Calibri"/>
                        </a:rPr>
                        <a:t>Tracking</a:t>
                      </a:r>
                      <a:endParaRPr sz="12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Tracking + Membership</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6</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5</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6</a:t>
                      </a:r>
                      <a:endParaRPr sz="1100">
                        <a:solidFill>
                          <a:schemeClr val="lt1"/>
                        </a:solidFill>
                        <a:latin typeface="Calibri"/>
                        <a:ea typeface="Calibri"/>
                        <a:cs typeface="Calibri"/>
                        <a:sym typeface="Calibri"/>
                      </a:endParaRPr>
                    </a:p>
                  </a:txBody>
                  <a:tcPr marL="73025" marR="73025" marT="0" marB="0" anchor="ctr">
                    <a:lnL w="6350"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5</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9</a:t>
                      </a:r>
                      <a:endParaRPr sz="1100">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11"/>
                  </a:ext>
                </a:extLst>
              </a:tr>
              <a:tr h="200025">
                <a:tc>
                  <a:txBody>
                    <a:bodyPr/>
                    <a:lstStyle/>
                    <a:p>
                      <a:pPr marL="0" lvl="0" indent="0" algn="ctr" rtl="0">
                        <a:spcBef>
                          <a:spcPts val="0"/>
                        </a:spcBef>
                        <a:spcAft>
                          <a:spcPts val="0"/>
                        </a:spcAft>
                        <a:buNone/>
                      </a:pP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b="1">
                          <a:solidFill>
                            <a:schemeClr val="lt1"/>
                          </a:solidFill>
                          <a:latin typeface="Calibri"/>
                          <a:ea typeface="Calibri"/>
                          <a:cs typeface="Calibri"/>
                          <a:sym typeface="Calibri"/>
                        </a:rPr>
                        <a:t>Total</a:t>
                      </a:r>
                      <a:endParaRPr sz="1100" b="1">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1463</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1415</a:t>
                      </a:r>
                      <a:endParaRPr sz="1100">
                        <a:solidFill>
                          <a:schemeClr val="lt1"/>
                        </a:solidFill>
                        <a:latin typeface="Calibri"/>
                        <a:ea typeface="Calibri"/>
                        <a:cs typeface="Calibri"/>
                        <a:sym typeface="Calibri"/>
                      </a:endParaRPr>
                    </a:p>
                  </a:txBody>
                  <a:tcPr marL="73025" marR="73025" marT="0" marB="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1281</a:t>
                      </a:r>
                      <a:endParaRPr sz="1100">
                        <a:solidFill>
                          <a:schemeClr val="lt1"/>
                        </a:solidFill>
                        <a:latin typeface="Calibri"/>
                        <a:ea typeface="Calibri"/>
                        <a:cs typeface="Calibri"/>
                        <a:sym typeface="Calibri"/>
                      </a:endParaRPr>
                    </a:p>
                  </a:txBody>
                  <a:tcPr marL="73025" marR="73025" marT="0" marB="0" anchor="b">
                    <a:lnL w="6350"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1194</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1103</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679650" y="427275"/>
            <a:ext cx="3713100" cy="211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t>Membership Coordinator Report </a:t>
            </a:r>
            <a:r>
              <a:rPr lang="en" sz="2000"/>
              <a:t>cont’d</a:t>
            </a:r>
            <a:endParaRPr sz="2000"/>
          </a:p>
          <a:p>
            <a:pPr marL="0" lvl="0" indent="0" algn="l" rtl="0">
              <a:spcBef>
                <a:spcPts val="0"/>
              </a:spcBef>
              <a:spcAft>
                <a:spcPts val="0"/>
              </a:spcAft>
              <a:buNone/>
            </a:pPr>
            <a:r>
              <a:rPr lang="en" sz="2000">
                <a:latin typeface="Arial"/>
                <a:ea typeface="Arial"/>
                <a:cs typeface="Arial"/>
                <a:sym typeface="Arial"/>
              </a:rPr>
              <a:t>Corrie Barrows</a:t>
            </a:r>
            <a:endParaRPr sz="4800"/>
          </a:p>
        </p:txBody>
      </p:sp>
      <p:sp>
        <p:nvSpPr>
          <p:cNvPr id="167" name="Google Shape;167;p28"/>
          <p:cNvSpPr txBox="1"/>
          <p:nvPr/>
        </p:nvSpPr>
        <p:spPr>
          <a:xfrm>
            <a:off x="679650" y="1306725"/>
            <a:ext cx="7784700" cy="3540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1100">
              <a:solidFill>
                <a:schemeClr val="lt1"/>
              </a:solidFill>
              <a:latin typeface="Calibri"/>
              <a:ea typeface="Calibri"/>
              <a:cs typeface="Calibri"/>
              <a:sym typeface="Calibri"/>
            </a:endParaRPr>
          </a:p>
        </p:txBody>
      </p:sp>
      <p:graphicFrame>
        <p:nvGraphicFramePr>
          <p:cNvPr id="168" name="Google Shape;168;p28"/>
          <p:cNvGraphicFramePr/>
          <p:nvPr/>
        </p:nvGraphicFramePr>
        <p:xfrm>
          <a:off x="4572000" y="612750"/>
          <a:ext cx="3000000" cy="3000000"/>
        </p:xfrm>
        <a:graphic>
          <a:graphicData uri="http://schemas.openxmlformats.org/drawingml/2006/table">
            <a:tbl>
              <a:tblPr bandRow="1">
                <a:noFill/>
                <a:tableStyleId>{85748D69-2304-4B9C-89B5-D7C317649E7B}</a:tableStyleId>
              </a:tblPr>
              <a:tblGrid>
                <a:gridCol w="2214225">
                  <a:extLst>
                    <a:ext uri="{9D8B030D-6E8A-4147-A177-3AD203B41FA5}">
                      <a16:colId xmlns:a16="http://schemas.microsoft.com/office/drawing/2014/main" val="20000"/>
                    </a:ext>
                  </a:extLst>
                </a:gridCol>
                <a:gridCol w="663575">
                  <a:extLst>
                    <a:ext uri="{9D8B030D-6E8A-4147-A177-3AD203B41FA5}">
                      <a16:colId xmlns:a16="http://schemas.microsoft.com/office/drawing/2014/main" val="20001"/>
                    </a:ext>
                  </a:extLst>
                </a:gridCol>
                <a:gridCol w="632625">
                  <a:extLst>
                    <a:ext uri="{9D8B030D-6E8A-4147-A177-3AD203B41FA5}">
                      <a16:colId xmlns:a16="http://schemas.microsoft.com/office/drawing/2014/main" val="20002"/>
                    </a:ext>
                  </a:extLst>
                </a:gridCol>
              </a:tblGrid>
              <a:tr h="154400">
                <a:tc gridSpan="3">
                  <a:txBody>
                    <a:bodyPr/>
                    <a:lstStyle/>
                    <a:p>
                      <a:pPr marL="0" lvl="0" indent="0" algn="l" rtl="0">
                        <a:spcBef>
                          <a:spcPts val="0"/>
                        </a:spcBef>
                        <a:spcAft>
                          <a:spcPts val="0"/>
                        </a:spcAft>
                        <a:buNone/>
                      </a:pPr>
                      <a:r>
                        <a:rPr lang="en" sz="1200" b="1">
                          <a:solidFill>
                            <a:schemeClr val="lt1"/>
                          </a:solidFill>
                          <a:latin typeface="Calibri"/>
                          <a:ea typeface="Calibri"/>
                          <a:cs typeface="Calibri"/>
                          <a:sym typeface="Calibri"/>
                        </a:rPr>
                        <a:t>2025 Top Dog Breeds </a:t>
                      </a:r>
                      <a:r>
                        <a:rPr lang="en" sz="1200">
                          <a:solidFill>
                            <a:schemeClr val="lt1"/>
                          </a:solidFill>
                          <a:latin typeface="Calibri"/>
                          <a:ea typeface="Calibri"/>
                          <a:cs typeface="Calibri"/>
                          <a:sym typeface="Calibri"/>
                        </a:rPr>
                        <a:t>(designated as active)</a:t>
                      </a:r>
                      <a:endParaRPr sz="1200" b="1">
                        <a:solidFill>
                          <a:schemeClr val="lt1"/>
                        </a:solidFill>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6025">
                <a:tc>
                  <a:txBody>
                    <a:bodyPr/>
                    <a:lstStyle/>
                    <a:p>
                      <a:pPr marL="0" lvl="0" indent="0" algn="l" rtl="0">
                        <a:spcBef>
                          <a:spcPts val="0"/>
                        </a:spcBef>
                        <a:spcAft>
                          <a:spcPts val="0"/>
                        </a:spcAft>
                        <a:buNone/>
                      </a:pPr>
                      <a:endParaRPr sz="1200" b="1">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endParaRPr sz="1000">
                        <a:solidFill>
                          <a:schemeClr val="lt1"/>
                        </a:solidFill>
                        <a:latin typeface="Times New Roman"/>
                        <a:ea typeface="Times New Roman"/>
                        <a:cs typeface="Times New Roman"/>
                        <a:sym typeface="Times New Roman"/>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endParaRPr sz="1000">
                        <a:solidFill>
                          <a:schemeClr val="lt1"/>
                        </a:solidFill>
                        <a:latin typeface="Times New Roman"/>
                        <a:ea typeface="Times New Roman"/>
                        <a:cs typeface="Times New Roman"/>
                        <a:sym typeface="Times New Roman"/>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1"/>
                  </a:ext>
                </a:extLst>
              </a:tr>
              <a:tr h="165025">
                <a:tc>
                  <a:txBody>
                    <a:bodyPr/>
                    <a:lstStyle/>
                    <a:p>
                      <a:pPr marL="0" lvl="0" indent="0" algn="l" rtl="0">
                        <a:spcBef>
                          <a:spcPts val="0"/>
                        </a:spcBef>
                        <a:spcAft>
                          <a:spcPts val="0"/>
                        </a:spcAft>
                        <a:buNone/>
                      </a:pPr>
                      <a:r>
                        <a:rPr lang="en" sz="1100" b="1" u="sng">
                          <a:solidFill>
                            <a:schemeClr val="lt1"/>
                          </a:solidFill>
                          <a:latin typeface="Calibri"/>
                          <a:ea typeface="Calibri"/>
                          <a:cs typeface="Calibri"/>
                          <a:sym typeface="Calibri"/>
                        </a:rPr>
                        <a:t>Breed</a:t>
                      </a:r>
                      <a:endParaRPr sz="1100" b="1" u="sng">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b="1" u="sng">
                          <a:solidFill>
                            <a:schemeClr val="lt1"/>
                          </a:solidFill>
                          <a:latin typeface="Calibri"/>
                          <a:ea typeface="Calibri"/>
                          <a:cs typeface="Calibri"/>
                          <a:sym typeface="Calibri"/>
                        </a:rPr>
                        <a:t>Number</a:t>
                      </a:r>
                      <a:endParaRPr sz="1100" b="1" u="sng">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ctr" rtl="0">
                        <a:spcBef>
                          <a:spcPts val="0"/>
                        </a:spcBef>
                        <a:spcAft>
                          <a:spcPts val="0"/>
                        </a:spcAft>
                        <a:buNone/>
                      </a:pPr>
                      <a:r>
                        <a:rPr lang="en" sz="1100" b="1" u="sng">
                          <a:solidFill>
                            <a:schemeClr val="lt1"/>
                          </a:solidFill>
                          <a:latin typeface="Calibri"/>
                          <a:ea typeface="Calibri"/>
                          <a:cs typeface="Calibri"/>
                          <a:sym typeface="Calibri"/>
                        </a:rPr>
                        <a:t>Percent</a:t>
                      </a:r>
                      <a:endParaRPr sz="1100" b="1" u="sng">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2"/>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Golden Retriever</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526</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7%</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3"/>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Lab Mix</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491</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6.50%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4"/>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Labrador Retriever</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447</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5.90%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5"/>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Golden/Poodle Mix</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267</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3.60%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6"/>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Shepherd Mix</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249</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3.30%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7"/>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German Shepherd Dog</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218</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2.90%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8"/>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Australian Shepherd</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206</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2.70%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9"/>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Border Collie</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181</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2.40%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10"/>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Mix (26-50lbs)</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150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2%</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11"/>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Border Collie Mix</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145</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1.90%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12"/>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Poodle, Standard</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145</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1.90%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13"/>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Pit Bull Mix</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128</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1.70%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14"/>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Shetland Sheepdog</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120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1.60%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15"/>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Terrier Mix</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114</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1.50%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16"/>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Boxer</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91</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1.20%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17"/>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Pembroke Welsh Corgi</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91</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1.20%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18"/>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Husky Mix</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89</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1.20%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19"/>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Beagle Mix</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87</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1.20%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20"/>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Cattle Dog Mix</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84</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1.10%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21"/>
                  </a:ext>
                </a:extLst>
              </a:tr>
              <a:tr h="165025">
                <a:tc>
                  <a:txBody>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Bernese/Poodle Mix</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81</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r" rtl="0">
                        <a:spcBef>
                          <a:spcPts val="0"/>
                        </a:spcBef>
                        <a:spcAft>
                          <a:spcPts val="0"/>
                        </a:spcAft>
                        <a:buNone/>
                      </a:pPr>
                      <a:r>
                        <a:rPr lang="en" sz="1100">
                          <a:solidFill>
                            <a:schemeClr val="lt1"/>
                          </a:solidFill>
                          <a:latin typeface="Calibri"/>
                          <a:ea typeface="Calibri"/>
                          <a:cs typeface="Calibri"/>
                          <a:sym typeface="Calibri"/>
                        </a:rPr>
                        <a:t>1.10%</a:t>
                      </a:r>
                      <a:endParaRPr sz="1100">
                        <a:solidFill>
                          <a:schemeClr val="lt1"/>
                        </a:solidFill>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22"/>
                  </a:ext>
                </a:extLst>
              </a:tr>
              <a:tr h="165025">
                <a:tc gridSpan="3">
                  <a:txBody>
                    <a:bodyPr/>
                    <a:lstStyle/>
                    <a:p>
                      <a:pPr marL="0" lvl="0" indent="0" algn="l" rtl="0">
                        <a:spcBef>
                          <a:spcPts val="0"/>
                        </a:spcBef>
                        <a:spcAft>
                          <a:spcPts val="0"/>
                        </a:spcAft>
                        <a:buNone/>
                      </a:pPr>
                      <a:endParaRPr sz="1200" b="1">
                        <a:latin typeface="Calibri"/>
                        <a:ea typeface="Calibri"/>
                        <a:cs typeface="Calibri"/>
                        <a:sym typeface="Calibri"/>
                      </a:endParaRPr>
                    </a:p>
                  </a:txBody>
                  <a:tcPr marL="73025" marR="73025" marT="0" marB="0" anchor="ctr">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3"/>
                  </a:ext>
                </a:extLst>
              </a:tr>
              <a:tr h="165025">
                <a:tc>
                  <a:txBody>
                    <a:bodyPr/>
                    <a:lstStyle/>
                    <a:p>
                      <a:pPr marL="0" lvl="0" indent="0" algn="l" rtl="0">
                        <a:spcBef>
                          <a:spcPts val="0"/>
                        </a:spcBef>
                        <a:spcAft>
                          <a:spcPts val="0"/>
                        </a:spcAft>
                        <a:buNone/>
                      </a:pPr>
                      <a:endParaRPr sz="1200" b="1">
                        <a:latin typeface="Calibri"/>
                        <a:ea typeface="Calibri"/>
                        <a:cs typeface="Calibri"/>
                        <a:sym typeface="Calibri"/>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endParaRPr sz="1000">
                        <a:latin typeface="Times New Roman"/>
                        <a:ea typeface="Times New Roman"/>
                        <a:cs typeface="Times New Roman"/>
                        <a:sym typeface="Times New Roman"/>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endParaRPr sz="1000">
                        <a:latin typeface="Times New Roman"/>
                        <a:ea typeface="Times New Roman"/>
                        <a:cs typeface="Times New Roman"/>
                        <a:sym typeface="Times New Roman"/>
                      </a:endParaRPr>
                    </a:p>
                  </a:txBody>
                  <a:tcPr marL="73025" marR="73025" marT="0" marB="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2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679650" y="250225"/>
            <a:ext cx="6545400" cy="114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t>Event Coordinator Report</a:t>
            </a:r>
            <a:endParaRPr sz="4000"/>
          </a:p>
          <a:p>
            <a:pPr marL="0" lvl="0" indent="0" algn="l" rtl="0">
              <a:spcBef>
                <a:spcPts val="0"/>
              </a:spcBef>
              <a:spcAft>
                <a:spcPts val="0"/>
              </a:spcAft>
              <a:buNone/>
            </a:pPr>
            <a:r>
              <a:rPr lang="en" sz="2000">
                <a:latin typeface="Arial"/>
                <a:ea typeface="Arial"/>
                <a:cs typeface="Arial"/>
                <a:sym typeface="Arial"/>
              </a:rPr>
              <a:t>Scott McKenzie</a:t>
            </a:r>
            <a:endParaRPr sz="4800"/>
          </a:p>
        </p:txBody>
      </p:sp>
      <p:sp>
        <p:nvSpPr>
          <p:cNvPr id="174" name="Google Shape;174;p29"/>
          <p:cNvSpPr txBox="1"/>
          <p:nvPr/>
        </p:nvSpPr>
        <p:spPr>
          <a:xfrm>
            <a:off x="679650" y="1306725"/>
            <a:ext cx="7784700" cy="38931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0"/>
              </a:spcAft>
              <a:buNone/>
            </a:pPr>
            <a:r>
              <a:rPr lang="en" sz="1100">
                <a:solidFill>
                  <a:schemeClr val="lt1"/>
                </a:solidFill>
                <a:latin typeface="Calibri"/>
                <a:ea typeface="Calibri"/>
                <a:cs typeface="Calibri"/>
                <a:sym typeface="Calibri"/>
              </a:rPr>
              <a:t>The year 2025 was busy with several Seminars and Special Events.</a:t>
            </a:r>
            <a:endParaRPr sz="1100">
              <a:solidFill>
                <a:schemeClr val="lt1"/>
              </a:solidFill>
              <a:latin typeface="Calibri"/>
              <a:ea typeface="Calibri"/>
              <a:cs typeface="Calibri"/>
              <a:sym typeface="Calibri"/>
            </a:endParaRPr>
          </a:p>
          <a:p>
            <a:pPr marL="0" lvl="0" indent="0" algn="l" rtl="0">
              <a:lnSpc>
                <a:spcPct val="107916"/>
              </a:lnSpc>
              <a:spcBef>
                <a:spcPts val="800"/>
              </a:spcBef>
              <a:spcAft>
                <a:spcPts val="0"/>
              </a:spcAft>
              <a:buNone/>
            </a:pPr>
            <a:r>
              <a:rPr lang="en" sz="1100">
                <a:solidFill>
                  <a:schemeClr val="lt1"/>
                </a:solidFill>
                <a:latin typeface="Calibri"/>
                <a:ea typeface="Calibri"/>
                <a:cs typeface="Calibri"/>
                <a:sym typeface="Calibri"/>
              </a:rPr>
              <a:t>The year saw our annual presentations of two Game Nights. Both were greeted with much enthusiasm by our members and guests. We added in another CGC/Tricks evening to bring that up to three of those offerings. I’d like to highlight that all those Special Events are staffed by volunteers from the Obedience Department and Front Desk. These offerings require 8 to 10 volunteers to manage and execute the evenings, and I thank all of them for their dedication to the club. </a:t>
            </a:r>
            <a:endParaRPr sz="1100">
              <a:solidFill>
                <a:schemeClr val="lt1"/>
              </a:solidFill>
              <a:latin typeface="Calibri"/>
              <a:ea typeface="Calibri"/>
              <a:cs typeface="Calibri"/>
              <a:sym typeface="Calibri"/>
            </a:endParaRPr>
          </a:p>
          <a:p>
            <a:pPr marL="0" lvl="0" indent="0" algn="l" rtl="0">
              <a:lnSpc>
                <a:spcPct val="107916"/>
              </a:lnSpc>
              <a:spcBef>
                <a:spcPts val="800"/>
              </a:spcBef>
              <a:spcAft>
                <a:spcPts val="0"/>
              </a:spcAft>
              <a:buNone/>
            </a:pPr>
            <a:r>
              <a:rPr lang="en" sz="1100">
                <a:solidFill>
                  <a:schemeClr val="lt1"/>
                </a:solidFill>
                <a:latin typeface="Calibri"/>
                <a:ea typeface="Calibri"/>
                <a:cs typeface="Calibri"/>
                <a:sym typeface="Calibri"/>
              </a:rPr>
              <a:t>We had several new offerings of Seminars and Special Events this year. Laura Waudby did a day of seminars in March. In September we had Crystal Wing in for a weekend of presentations, and in November Karen Sheahan from TCOTC did a Treibball Demonstration in advance of offering a class this coming spring. There were also a Snuffle Mat Workshop and a Toy Tuneup Workshop offered during December that were greatly enjoyed by the many attendees. </a:t>
            </a:r>
            <a:endParaRPr sz="1100">
              <a:solidFill>
                <a:schemeClr val="lt1"/>
              </a:solidFill>
              <a:latin typeface="Calibri"/>
              <a:ea typeface="Calibri"/>
              <a:cs typeface="Calibri"/>
              <a:sym typeface="Calibri"/>
            </a:endParaRPr>
          </a:p>
          <a:p>
            <a:pPr marL="0" lvl="0" indent="0" algn="l" rtl="0">
              <a:lnSpc>
                <a:spcPct val="107916"/>
              </a:lnSpc>
              <a:spcBef>
                <a:spcPts val="800"/>
              </a:spcBef>
              <a:spcAft>
                <a:spcPts val="0"/>
              </a:spcAft>
              <a:buNone/>
            </a:pPr>
            <a:r>
              <a:rPr lang="en" sz="1100">
                <a:solidFill>
                  <a:schemeClr val="lt1"/>
                </a:solidFill>
                <a:latin typeface="Calibri"/>
                <a:ea typeface="Calibri"/>
                <a:cs typeface="Calibri"/>
                <a:sym typeface="Calibri"/>
              </a:rPr>
              <a:t>Kelsey Kirkpatrick gave Agility Seminars in January and Darcy Roessler repeated her Fitness Seminars in March. Chris Mosley presented Get Ready to Trial in October, in conjunction with an ACT test. </a:t>
            </a:r>
            <a:endParaRPr sz="1100">
              <a:solidFill>
                <a:schemeClr val="lt1"/>
              </a:solidFill>
              <a:latin typeface="Calibri"/>
              <a:ea typeface="Calibri"/>
              <a:cs typeface="Calibri"/>
              <a:sym typeface="Calibri"/>
            </a:endParaRPr>
          </a:p>
          <a:p>
            <a:pPr marL="0" lvl="0" indent="0" algn="l" rtl="0">
              <a:lnSpc>
                <a:spcPct val="107916"/>
              </a:lnSpc>
              <a:spcBef>
                <a:spcPts val="800"/>
              </a:spcBef>
              <a:spcAft>
                <a:spcPts val="0"/>
              </a:spcAft>
              <a:buNone/>
            </a:pPr>
            <a:r>
              <a:rPr lang="en" sz="1100">
                <a:solidFill>
                  <a:schemeClr val="lt1"/>
                </a:solidFill>
                <a:latin typeface="Calibri"/>
                <a:ea typeface="Calibri"/>
                <a:cs typeface="Calibri"/>
                <a:sym typeface="Calibri"/>
              </a:rPr>
              <a:t>There was a setback in November when Kelsey Kirkpatrick backed out of a weekend of Agility Seminars with just a few weeks’ notice. Fortunately, TCOTC is strong in its members’ and instructors’ commitment and with very little time, Anitra Francis and Laura Breckheimer stepped forward and gave mini seminars to fill that weekend. Chris Shultz and Scott McKenzie put together a Fetch Test in the ring rooms. The weekend was successful. </a:t>
            </a:r>
            <a:endParaRPr sz="1100">
              <a:solidFill>
                <a:schemeClr val="lt1"/>
              </a:solidFill>
              <a:latin typeface="Calibri"/>
              <a:ea typeface="Calibri"/>
              <a:cs typeface="Calibri"/>
              <a:sym typeface="Calibri"/>
            </a:endParaRPr>
          </a:p>
          <a:p>
            <a:pPr marL="0" lvl="0" indent="0" algn="l" rtl="0">
              <a:lnSpc>
                <a:spcPct val="107916"/>
              </a:lnSpc>
              <a:spcBef>
                <a:spcPts val="800"/>
              </a:spcBef>
              <a:spcAft>
                <a:spcPts val="0"/>
              </a:spcAft>
              <a:buNone/>
            </a:pPr>
            <a:r>
              <a:rPr lang="en" sz="1100">
                <a:solidFill>
                  <a:schemeClr val="lt1"/>
                </a:solidFill>
                <a:latin typeface="Calibri"/>
                <a:ea typeface="Calibri"/>
                <a:cs typeface="Calibri"/>
                <a:sym typeface="Calibri"/>
              </a:rPr>
              <a:t>Several new offerings are in the works for 2026. I look forward to another year full of dog fun.</a:t>
            </a:r>
            <a:endParaRPr sz="1100">
              <a:solidFill>
                <a:schemeClr val="lt1"/>
              </a:solidFill>
              <a:latin typeface="Calibri"/>
              <a:ea typeface="Calibri"/>
              <a:cs typeface="Calibri"/>
              <a:sym typeface="Calibri"/>
            </a:endParaRPr>
          </a:p>
          <a:p>
            <a:pPr marL="0" lvl="0" indent="0" algn="l" rtl="0">
              <a:lnSpc>
                <a:spcPct val="107916"/>
              </a:lnSpc>
              <a:spcBef>
                <a:spcPts val="800"/>
              </a:spcBef>
              <a:spcAft>
                <a:spcPts val="800"/>
              </a:spcAft>
              <a:buNone/>
            </a:pPr>
            <a:endParaRPr sz="11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78"/>
        <p:cNvGrpSpPr/>
        <p:nvPr/>
      </p:nvGrpSpPr>
      <p:grpSpPr>
        <a:xfrm>
          <a:off x="0" y="0"/>
          <a:ext cx="0" cy="0"/>
          <a:chOff x="0" y="0"/>
          <a:chExt cx="0" cy="0"/>
        </a:xfrm>
      </p:grpSpPr>
      <p:pic>
        <p:nvPicPr>
          <p:cNvPr id="179" name="Google Shape;179;p30"/>
          <p:cNvPicPr preferRelativeResize="0"/>
          <p:nvPr/>
        </p:nvPicPr>
        <p:blipFill rotWithShape="1">
          <a:blip r:embed="rId3">
            <a:alphaModFix amt="20000"/>
          </a:blip>
          <a:srcRect t="22491" b="22491"/>
          <a:stretch/>
        </p:blipFill>
        <p:spPr>
          <a:xfrm>
            <a:off x="150" y="0"/>
            <a:ext cx="9144000" cy="5143500"/>
          </a:xfrm>
          <a:prstGeom prst="rect">
            <a:avLst/>
          </a:prstGeom>
          <a:noFill/>
          <a:ln>
            <a:noFill/>
          </a:ln>
        </p:spPr>
      </p:pic>
      <p:sp>
        <p:nvSpPr>
          <p:cNvPr id="180" name="Google Shape;180;p30"/>
          <p:cNvSpPr txBox="1">
            <a:spLocks noGrp="1"/>
          </p:cNvSpPr>
          <p:nvPr>
            <p:ph type="title"/>
          </p:nvPr>
        </p:nvSpPr>
        <p:spPr>
          <a:xfrm>
            <a:off x="499975" y="284800"/>
            <a:ext cx="5338200" cy="127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solidFill>
                  <a:schemeClr val="dk2"/>
                </a:solidFill>
              </a:rPr>
              <a:t>Agility Report</a:t>
            </a:r>
            <a:endParaRPr sz="4000">
              <a:solidFill>
                <a:schemeClr val="dk2"/>
              </a:solidFill>
            </a:endParaRPr>
          </a:p>
          <a:p>
            <a:pPr marL="0" lvl="0" indent="0" algn="l" rtl="0">
              <a:spcBef>
                <a:spcPts val="0"/>
              </a:spcBef>
              <a:spcAft>
                <a:spcPts val="0"/>
              </a:spcAft>
              <a:buNone/>
            </a:pPr>
            <a:r>
              <a:rPr lang="en" sz="2000">
                <a:solidFill>
                  <a:schemeClr val="dk2"/>
                </a:solidFill>
              </a:rPr>
              <a:t>Lisa Nawrocki</a:t>
            </a:r>
            <a:endParaRPr sz="2000">
              <a:solidFill>
                <a:schemeClr val="dk2"/>
              </a:solidFill>
            </a:endParaRPr>
          </a:p>
        </p:txBody>
      </p:sp>
      <p:sp>
        <p:nvSpPr>
          <p:cNvPr id="181" name="Google Shape;181;p30"/>
          <p:cNvSpPr txBox="1"/>
          <p:nvPr/>
        </p:nvSpPr>
        <p:spPr>
          <a:xfrm>
            <a:off x="499975" y="1557400"/>
            <a:ext cx="8076600" cy="38502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0"/>
              </a:spcAft>
              <a:buNone/>
            </a:pPr>
            <a:r>
              <a:rPr lang="en" sz="1100" b="1" u="sng">
                <a:latin typeface="Calibri"/>
                <a:ea typeface="Calibri"/>
                <a:cs typeface="Calibri"/>
                <a:sym typeface="Calibri"/>
              </a:rPr>
              <a:t>Highlights</a:t>
            </a:r>
            <a:endParaRPr sz="1100" b="1" u="sng">
              <a:latin typeface="Calibri"/>
              <a:ea typeface="Calibri"/>
              <a:cs typeface="Calibri"/>
              <a:sym typeface="Calibri"/>
            </a:endParaRPr>
          </a:p>
          <a:p>
            <a:pPr marL="457200" lvl="0" indent="-298450" algn="l" rtl="0">
              <a:lnSpc>
                <a:spcPct val="107916"/>
              </a:lnSpc>
              <a:spcBef>
                <a:spcPts val="0"/>
              </a:spcBef>
              <a:spcAft>
                <a:spcPts val="0"/>
              </a:spcAft>
              <a:buSzPts val="1100"/>
              <a:buFont typeface="Noto Sans Symbols"/>
              <a:buChar char="●"/>
            </a:pPr>
            <a:r>
              <a:rPr lang="en" sz="1100">
                <a:latin typeface="Calibri"/>
                <a:ea typeface="Calibri"/>
                <a:cs typeface="Calibri"/>
                <a:sym typeface="Calibri"/>
              </a:rPr>
              <a:t>We had a good year of agility with so many new students and we are getting more that are interested in competing at some point which is very fun to hear.</a:t>
            </a:r>
            <a:endParaRPr sz="1100">
              <a:latin typeface="Calibri"/>
              <a:ea typeface="Calibri"/>
              <a:cs typeface="Calibri"/>
              <a:sym typeface="Calibri"/>
            </a:endParaRPr>
          </a:p>
          <a:p>
            <a:pPr marL="457200" lvl="0" indent="-298450" algn="l" rtl="0">
              <a:lnSpc>
                <a:spcPct val="107916"/>
              </a:lnSpc>
              <a:spcBef>
                <a:spcPts val="0"/>
              </a:spcBef>
              <a:spcAft>
                <a:spcPts val="0"/>
              </a:spcAft>
              <a:buSzPts val="1100"/>
              <a:buFont typeface="Noto Sans Symbols"/>
              <a:buChar char="●"/>
            </a:pPr>
            <a:r>
              <a:rPr lang="en" sz="1100">
                <a:latin typeface="Calibri"/>
                <a:ea typeface="Calibri"/>
                <a:cs typeface="Calibri"/>
                <a:sym typeface="Calibri"/>
              </a:rPr>
              <a:t>Anitra and Laura had a great turnout for their open ring sessions. It would be good for us to offer open ring more often. We should offer both instructed and uninstructed as some people just want time to practice with their dogs.</a:t>
            </a:r>
            <a:endParaRPr sz="1100">
              <a:latin typeface="Calibri"/>
              <a:ea typeface="Calibri"/>
              <a:cs typeface="Calibri"/>
              <a:sym typeface="Calibri"/>
            </a:endParaRPr>
          </a:p>
          <a:p>
            <a:pPr marL="457200" lvl="0" indent="-298450" algn="l" rtl="0">
              <a:lnSpc>
                <a:spcPct val="107916"/>
              </a:lnSpc>
              <a:spcBef>
                <a:spcPts val="0"/>
              </a:spcBef>
              <a:spcAft>
                <a:spcPts val="0"/>
              </a:spcAft>
              <a:buSzPts val="1100"/>
              <a:buFont typeface="Noto Sans Symbols"/>
              <a:buChar char="●"/>
            </a:pPr>
            <a:r>
              <a:rPr lang="en" sz="1100">
                <a:latin typeface="Calibri"/>
                <a:ea typeface="Calibri"/>
                <a:cs typeface="Calibri"/>
                <a:sym typeface="Calibri"/>
              </a:rPr>
              <a:t>We have a decline in students during the day classes. I believe Corrie is looking through her list of possible students looking for day classes.</a:t>
            </a:r>
            <a:endParaRPr sz="1100">
              <a:latin typeface="Calibri"/>
              <a:ea typeface="Calibri"/>
              <a:cs typeface="Calibri"/>
              <a:sym typeface="Calibri"/>
            </a:endParaRPr>
          </a:p>
          <a:p>
            <a:pPr marL="0" lvl="0" indent="0" algn="l" rtl="0">
              <a:lnSpc>
                <a:spcPct val="107916"/>
              </a:lnSpc>
              <a:spcBef>
                <a:spcPts val="800"/>
              </a:spcBef>
              <a:spcAft>
                <a:spcPts val="0"/>
              </a:spcAft>
              <a:buNone/>
            </a:pPr>
            <a:r>
              <a:rPr lang="en" sz="1100" b="1" u="sng">
                <a:latin typeface="Calibri"/>
                <a:ea typeface="Calibri"/>
                <a:cs typeface="Calibri"/>
                <a:sym typeface="Calibri"/>
              </a:rPr>
              <a:t>Issues/Items needing attention</a:t>
            </a:r>
            <a:endParaRPr sz="1100" b="1" u="sng">
              <a:latin typeface="Calibri"/>
              <a:ea typeface="Calibri"/>
              <a:cs typeface="Calibri"/>
              <a:sym typeface="Calibri"/>
            </a:endParaRPr>
          </a:p>
          <a:p>
            <a:pPr marL="457200" lvl="0" indent="-298450" algn="l" rtl="0">
              <a:lnSpc>
                <a:spcPct val="107916"/>
              </a:lnSpc>
              <a:spcBef>
                <a:spcPts val="800"/>
              </a:spcBef>
              <a:spcAft>
                <a:spcPts val="0"/>
              </a:spcAft>
              <a:buSzPts val="1100"/>
              <a:buFont typeface="Noto Sans Symbols"/>
              <a:buChar char="●"/>
            </a:pPr>
            <a:r>
              <a:rPr lang="en" sz="1100">
                <a:latin typeface="Calibri"/>
                <a:ea typeface="Calibri"/>
                <a:cs typeface="Calibri"/>
                <a:sym typeface="Calibri"/>
              </a:rPr>
              <a:t>March AKC agility trial – I believe we have enough committee members but are always looking for anyone that wants to volunteer to help</a:t>
            </a:r>
            <a:endParaRPr sz="1100">
              <a:latin typeface="Calibri"/>
              <a:ea typeface="Calibri"/>
              <a:cs typeface="Calibri"/>
              <a:sym typeface="Calibri"/>
            </a:endParaRPr>
          </a:p>
          <a:p>
            <a:pPr marL="457200" lvl="0" indent="-298450" algn="l" rtl="0">
              <a:lnSpc>
                <a:spcPct val="107916"/>
              </a:lnSpc>
              <a:spcBef>
                <a:spcPts val="0"/>
              </a:spcBef>
              <a:spcAft>
                <a:spcPts val="0"/>
              </a:spcAft>
              <a:buSzPts val="1100"/>
              <a:buFont typeface="Noto Sans Symbols"/>
              <a:buChar char="●"/>
            </a:pPr>
            <a:r>
              <a:rPr lang="en" sz="1100">
                <a:latin typeface="Calibri"/>
                <a:ea typeface="Calibri"/>
                <a:cs typeface="Calibri"/>
                <a:sym typeface="Calibri"/>
              </a:rPr>
              <a:t>May AKC agility trial – We may be scrambling to find a judge as I am not getting a response from the judge that was lined up. Mike Teh has offered to help me find someone or try to get the judge to respond. </a:t>
            </a:r>
            <a:endParaRPr sz="1100">
              <a:latin typeface="Calibri"/>
              <a:ea typeface="Calibri"/>
              <a:cs typeface="Calibri"/>
              <a:sym typeface="Calibri"/>
            </a:endParaRPr>
          </a:p>
          <a:p>
            <a:pPr marL="914400" lvl="1" indent="-298450" algn="l" rtl="0">
              <a:lnSpc>
                <a:spcPct val="107916"/>
              </a:lnSpc>
              <a:spcBef>
                <a:spcPts val="0"/>
              </a:spcBef>
              <a:spcAft>
                <a:spcPts val="0"/>
              </a:spcAft>
              <a:buSzPts val="1100"/>
              <a:buFont typeface="Courier New"/>
              <a:buChar char="o"/>
            </a:pPr>
            <a:r>
              <a:rPr lang="en" sz="1100">
                <a:latin typeface="Calibri"/>
                <a:ea typeface="Calibri"/>
                <a:cs typeface="Calibri"/>
                <a:sym typeface="Calibri"/>
              </a:rPr>
              <a:t>If anyone knows of anyone that would like to be on the committee or be the Trial Chair, please let me know and contact information would be great as I do not have many people’s contact information.</a:t>
            </a:r>
            <a:endParaRPr sz="1100">
              <a:latin typeface="Calibri"/>
              <a:ea typeface="Calibri"/>
              <a:cs typeface="Calibri"/>
              <a:sym typeface="Calibri"/>
            </a:endParaRPr>
          </a:p>
          <a:p>
            <a:pPr marL="457200" lvl="0" indent="-298450" algn="l" rtl="0">
              <a:lnSpc>
                <a:spcPct val="107916"/>
              </a:lnSpc>
              <a:spcBef>
                <a:spcPts val="0"/>
              </a:spcBef>
              <a:spcAft>
                <a:spcPts val="0"/>
              </a:spcAft>
              <a:buSzPts val="1100"/>
              <a:buFont typeface="Noto Sans Symbols"/>
              <a:buChar char="●"/>
            </a:pPr>
            <a:r>
              <a:rPr lang="en" sz="1100">
                <a:latin typeface="Calibri"/>
                <a:ea typeface="Calibri"/>
                <a:cs typeface="Calibri"/>
                <a:sym typeface="Calibri"/>
              </a:rPr>
              <a:t>We have a decline in students during the day classes. I believe Corrie is looking through her list of possible students looking for day classes.</a:t>
            </a:r>
            <a:endParaRPr sz="1100">
              <a:latin typeface="Calibri"/>
              <a:ea typeface="Calibri"/>
              <a:cs typeface="Calibri"/>
              <a:sym typeface="Calibri"/>
            </a:endParaRPr>
          </a:p>
          <a:p>
            <a:pPr marL="457200" lvl="0" indent="-298450" algn="l" rtl="0">
              <a:lnSpc>
                <a:spcPct val="107916"/>
              </a:lnSpc>
              <a:spcBef>
                <a:spcPts val="0"/>
              </a:spcBef>
              <a:spcAft>
                <a:spcPts val="0"/>
              </a:spcAft>
              <a:buSzPts val="1100"/>
              <a:buFont typeface="Noto Sans Symbols"/>
              <a:buChar char="●"/>
            </a:pPr>
            <a:r>
              <a:rPr lang="en" sz="1100">
                <a:latin typeface="Calibri"/>
                <a:ea typeface="Calibri"/>
                <a:cs typeface="Calibri"/>
                <a:sym typeface="Calibri"/>
              </a:rPr>
              <a:t>We are looking for a volunteer to assist with the Foundations 1 classes on Thursday evening.</a:t>
            </a:r>
            <a:endParaRPr sz="1100">
              <a:latin typeface="Calibri"/>
              <a:ea typeface="Calibri"/>
              <a:cs typeface="Calibri"/>
              <a:sym typeface="Calibri"/>
            </a:endParaRPr>
          </a:p>
          <a:p>
            <a:pPr marL="0" lvl="0" indent="0" algn="l" rtl="0">
              <a:spcBef>
                <a:spcPts val="0"/>
              </a:spcBef>
              <a:spcAft>
                <a:spcPts val="0"/>
              </a:spcAft>
              <a:buNone/>
            </a:pPr>
            <a:endParaRPr sz="1100" b="1"/>
          </a:p>
          <a:p>
            <a:pPr marL="0" lvl="0" indent="0" algn="l" rtl="0">
              <a:spcBef>
                <a:spcPts val="0"/>
              </a:spcBef>
              <a:spcAft>
                <a:spcPts val="0"/>
              </a:spcAft>
              <a:buNone/>
            </a:pPr>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1"/>
          <p:cNvSpPr txBox="1">
            <a:spLocks noGrp="1"/>
          </p:cNvSpPr>
          <p:nvPr>
            <p:ph type="title"/>
          </p:nvPr>
        </p:nvSpPr>
        <p:spPr>
          <a:xfrm>
            <a:off x="679650" y="250225"/>
            <a:ext cx="6545400" cy="114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t>Camp K9 Report</a:t>
            </a:r>
            <a:endParaRPr sz="4000"/>
          </a:p>
          <a:p>
            <a:pPr marL="0" lvl="0" indent="0" algn="l" rtl="0">
              <a:spcBef>
                <a:spcPts val="0"/>
              </a:spcBef>
              <a:spcAft>
                <a:spcPts val="0"/>
              </a:spcAft>
              <a:buNone/>
            </a:pPr>
            <a:r>
              <a:rPr lang="en" sz="2000">
                <a:latin typeface="Arial"/>
                <a:ea typeface="Arial"/>
                <a:cs typeface="Arial"/>
                <a:sym typeface="Arial"/>
              </a:rPr>
              <a:t>Meg Beisner</a:t>
            </a:r>
            <a:endParaRPr sz="2000">
              <a:latin typeface="Arial"/>
              <a:ea typeface="Arial"/>
              <a:cs typeface="Arial"/>
              <a:sym typeface="Arial"/>
            </a:endParaRPr>
          </a:p>
        </p:txBody>
      </p:sp>
      <p:sp>
        <p:nvSpPr>
          <p:cNvPr id="187" name="Google Shape;187;p31"/>
          <p:cNvSpPr txBox="1"/>
          <p:nvPr/>
        </p:nvSpPr>
        <p:spPr>
          <a:xfrm>
            <a:off x="679650" y="1306725"/>
            <a:ext cx="7784700" cy="3540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1100">
              <a:solidFill>
                <a:schemeClr val="lt1"/>
              </a:solidFill>
              <a:latin typeface="Calibri"/>
              <a:ea typeface="Calibri"/>
              <a:cs typeface="Calibri"/>
              <a:sym typeface="Calibri"/>
            </a:endParaRPr>
          </a:p>
        </p:txBody>
      </p:sp>
      <p:sp>
        <p:nvSpPr>
          <p:cNvPr id="188" name="Google Shape;188;p31"/>
          <p:cNvSpPr txBox="1"/>
          <p:nvPr/>
        </p:nvSpPr>
        <p:spPr>
          <a:xfrm>
            <a:off x="679650" y="1566225"/>
            <a:ext cx="77076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Camp K9 continues to enjoy a core of loyal clients who attend one or more times per week. We also added several new clients to the roster in 2025. Scheduling: We updated the website to include the live calendar for easier client viewing and booking of open slots for newcomers. We have upped our marketing efforts to try to increase enrollment, with Sara Brokaw putting in time to create some marketing videos. Meg Beisner also</a:t>
            </a:r>
            <a:endParaRPr sz="1200">
              <a:solidFill>
                <a:schemeClr val="lt1"/>
              </a:solidFill>
            </a:endParaRPr>
          </a:p>
          <a:p>
            <a:pPr marL="0" lvl="0" indent="0" algn="l" rtl="0">
              <a:spcBef>
                <a:spcPts val="0"/>
              </a:spcBef>
              <a:spcAft>
                <a:spcPts val="0"/>
              </a:spcAft>
              <a:buNone/>
            </a:pPr>
            <a:r>
              <a:rPr lang="en" sz="1200">
                <a:solidFill>
                  <a:schemeClr val="lt1"/>
                </a:solidFill>
              </a:rPr>
              <a:t>created flyers for the building ring rooms. We welcomed two new trainers in the fall, Haley Kaltenbeutel and Magpie Scheel, both of whom are great fits for the program. Now we just need more dogs to train! </a:t>
            </a:r>
            <a:endParaRPr sz="1200">
              <a:solidFill>
                <a:schemeClr val="lt1"/>
              </a:solidFill>
            </a:endParaRPr>
          </a:p>
          <a:p>
            <a:pPr marL="0" lvl="0" indent="0" algn="l" rtl="0">
              <a:spcBef>
                <a:spcPts val="0"/>
              </a:spcBef>
              <a:spcAft>
                <a:spcPts val="0"/>
              </a:spcAft>
              <a:buNone/>
            </a:pPr>
            <a:endParaRPr sz="1200">
              <a:solidFill>
                <a:schemeClr val="lt1"/>
              </a:solidFill>
            </a:endParaRPr>
          </a:p>
          <a:p>
            <a:pPr marL="0" lvl="0" indent="0" algn="l" rtl="0">
              <a:spcBef>
                <a:spcPts val="0"/>
              </a:spcBef>
              <a:spcAft>
                <a:spcPts val="0"/>
              </a:spcAft>
              <a:buNone/>
            </a:pPr>
            <a:r>
              <a:rPr lang="en" sz="1200">
                <a:solidFill>
                  <a:schemeClr val="lt1"/>
                </a:solidFill>
              </a:rPr>
              <a:t>If you or anyone you know is interested in signing their dog up for Camp, please reach out to us at campk9@tcotc.com</a:t>
            </a:r>
            <a:r>
              <a:rPr lang="en" sz="1200"/>
              <a:t>.</a:t>
            </a: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2"/>
        <p:cNvGrpSpPr/>
        <p:nvPr/>
      </p:nvGrpSpPr>
      <p:grpSpPr>
        <a:xfrm>
          <a:off x="0" y="0"/>
          <a:ext cx="0" cy="0"/>
          <a:chOff x="0" y="0"/>
          <a:chExt cx="0" cy="0"/>
        </a:xfrm>
      </p:grpSpPr>
      <p:pic>
        <p:nvPicPr>
          <p:cNvPr id="193" name="Google Shape;193;p32"/>
          <p:cNvPicPr preferRelativeResize="0"/>
          <p:nvPr/>
        </p:nvPicPr>
        <p:blipFill rotWithShape="1">
          <a:blip r:embed="rId3">
            <a:alphaModFix amt="30000"/>
          </a:blip>
          <a:srcRect t="27878" b="27878"/>
          <a:stretch/>
        </p:blipFill>
        <p:spPr>
          <a:xfrm>
            <a:off x="150" y="0"/>
            <a:ext cx="9144001" cy="5143500"/>
          </a:xfrm>
          <a:prstGeom prst="rect">
            <a:avLst/>
          </a:prstGeom>
          <a:noFill/>
          <a:ln>
            <a:noFill/>
          </a:ln>
        </p:spPr>
      </p:pic>
      <p:sp>
        <p:nvSpPr>
          <p:cNvPr id="194" name="Google Shape;194;p32"/>
          <p:cNvSpPr txBox="1">
            <a:spLocks noGrp="1"/>
          </p:cNvSpPr>
          <p:nvPr>
            <p:ph type="title"/>
          </p:nvPr>
        </p:nvSpPr>
        <p:spPr>
          <a:xfrm>
            <a:off x="499975" y="284800"/>
            <a:ext cx="5338200" cy="127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solidFill>
                  <a:schemeClr val="dk2"/>
                </a:solidFill>
              </a:rPr>
              <a:t>Conformation Report</a:t>
            </a:r>
            <a:endParaRPr sz="4000">
              <a:solidFill>
                <a:schemeClr val="dk2"/>
              </a:solidFill>
            </a:endParaRPr>
          </a:p>
          <a:p>
            <a:pPr marL="0" lvl="0" indent="0" algn="l" rtl="0">
              <a:spcBef>
                <a:spcPts val="0"/>
              </a:spcBef>
              <a:spcAft>
                <a:spcPts val="0"/>
              </a:spcAft>
              <a:buNone/>
            </a:pPr>
            <a:r>
              <a:rPr lang="en" sz="2000">
                <a:solidFill>
                  <a:schemeClr val="dk2"/>
                </a:solidFill>
              </a:rPr>
              <a:t>Wendy Olson</a:t>
            </a:r>
            <a:endParaRPr sz="2000">
              <a:solidFill>
                <a:schemeClr val="dk2"/>
              </a:solidFill>
            </a:endParaRPr>
          </a:p>
        </p:txBody>
      </p:sp>
      <p:sp>
        <p:nvSpPr>
          <p:cNvPr id="195" name="Google Shape;195;p32"/>
          <p:cNvSpPr txBox="1"/>
          <p:nvPr/>
        </p:nvSpPr>
        <p:spPr>
          <a:xfrm>
            <a:off x="565950" y="1517400"/>
            <a:ext cx="8012400" cy="3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AKC Conformation is one of the few sports where professionals compete against beginners and amateurs. As a result, people who believe their dog is a potential champion must learn some of the “tricks of the trade” if they want to be competitive in the show ring. Our students range from beginners to those that have been competing in the show ring for years. In addition to group instruction, each participant gets individual attention to work on their own handling skills besides teaching their dog how to properly stack and gait. Students from the class have gone on to compete in AKC, UKC and IABCA shows and have had success in finishing their dog’s championships. Several also compete in the owner handler ring besides the breed ring. Students also receive a folder of handouts I created so they have access to many of the things that are addressed in the class in written form.</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In 2025, TCOTC offered two classes per week most weeks. Since I broke my shoulder and had to have a shoulder replacement, attendance was down more than normal in the first three months of the year.  It is typical, however, that attendance is lower when there are no impending shows in the area. I’m grateful to Megan Schaaf who substituted for me for several weeks while I recovered. Overall, attendance was up this year, with 323 compared to 279 in 2024, and revenue of $3,578 compared to $2,646 in 2024. Possible changes in 2026 include a Junior Handlers program or beginner handler class.</a:t>
            </a:r>
            <a:endParaRPr sz="1200"/>
          </a:p>
          <a:p>
            <a:pPr marL="0" lvl="0" indent="0" algn="l" rtl="0">
              <a:spcBef>
                <a:spcPts val="0"/>
              </a:spcBef>
              <a:spcAft>
                <a:spcPts val="0"/>
              </a:spcAft>
              <a:buNone/>
            </a:pPr>
            <a:endParaRPr sz="1200"/>
          </a:p>
          <a:p>
            <a:pPr marL="0" lvl="0" indent="0" algn="l" rtl="0">
              <a:spcBef>
                <a:spcPts val="600"/>
              </a:spcBef>
              <a:spcAft>
                <a:spcPts val="600"/>
              </a:spcAft>
              <a:buNone/>
            </a:pPr>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title"/>
          </p:nvPr>
        </p:nvSpPr>
        <p:spPr>
          <a:xfrm>
            <a:off x="679650" y="250225"/>
            <a:ext cx="3659700" cy="114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t>Flyball Report</a:t>
            </a:r>
            <a:endParaRPr sz="4000"/>
          </a:p>
          <a:p>
            <a:pPr marL="0" lvl="0" indent="0" algn="l" rtl="0">
              <a:spcBef>
                <a:spcPts val="0"/>
              </a:spcBef>
              <a:spcAft>
                <a:spcPts val="0"/>
              </a:spcAft>
              <a:buNone/>
            </a:pPr>
            <a:r>
              <a:rPr lang="en" sz="1400">
                <a:latin typeface="Arial"/>
                <a:ea typeface="Arial"/>
                <a:cs typeface="Arial"/>
                <a:sym typeface="Arial"/>
              </a:rPr>
              <a:t>Anne Schenk</a:t>
            </a:r>
            <a:endParaRPr/>
          </a:p>
        </p:txBody>
      </p:sp>
      <p:sp>
        <p:nvSpPr>
          <p:cNvPr id="201" name="Google Shape;201;p33"/>
          <p:cNvSpPr txBox="1"/>
          <p:nvPr/>
        </p:nvSpPr>
        <p:spPr>
          <a:xfrm>
            <a:off x="679650" y="1306725"/>
            <a:ext cx="7784700" cy="3540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1100">
              <a:solidFill>
                <a:schemeClr val="lt1"/>
              </a:solidFill>
              <a:latin typeface="Calibri"/>
              <a:ea typeface="Calibri"/>
              <a:cs typeface="Calibri"/>
              <a:sym typeface="Calibri"/>
            </a:endParaRPr>
          </a:p>
        </p:txBody>
      </p:sp>
      <p:sp>
        <p:nvSpPr>
          <p:cNvPr id="202" name="Google Shape;202;p33"/>
          <p:cNvSpPr txBox="1"/>
          <p:nvPr/>
        </p:nvSpPr>
        <p:spPr>
          <a:xfrm>
            <a:off x="679650" y="1576950"/>
            <a:ext cx="35649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In 2025 TCOTC held two Flyball 1 classes and three Flyball 2 classes, with a total of 22 members participating, an increase of 6 members over 2024. Many thanks to instructor Chris Schultz and assistants Sage Van Voorhis, Trisha Hetue, Karen Radford, Renée Foster, and Meera Kannan for making these classes available to our members this past year.</a:t>
            </a:r>
            <a:endParaRPr sz="1200">
              <a:solidFill>
                <a:schemeClr val="lt1"/>
              </a:solidFill>
            </a:endParaRPr>
          </a:p>
          <a:p>
            <a:pPr marL="0" lvl="0" indent="0" algn="l" rtl="0">
              <a:spcBef>
                <a:spcPts val="0"/>
              </a:spcBef>
              <a:spcAft>
                <a:spcPts val="0"/>
              </a:spcAft>
              <a:buNone/>
            </a:pPr>
            <a:endParaRPr sz="1200">
              <a:solidFill>
                <a:schemeClr val="lt1"/>
              </a:solidFill>
            </a:endParaRPr>
          </a:p>
          <a:p>
            <a:pPr marL="0" lvl="0" indent="0" algn="l" rtl="0">
              <a:spcBef>
                <a:spcPts val="0"/>
              </a:spcBef>
              <a:spcAft>
                <a:spcPts val="0"/>
              </a:spcAft>
              <a:buNone/>
            </a:pPr>
            <a:endParaRPr sz="1200">
              <a:solidFill>
                <a:schemeClr val="lt1"/>
              </a:solidFill>
            </a:endParaRPr>
          </a:p>
          <a:p>
            <a:pPr marL="0" lvl="0" indent="0" algn="l" rtl="0">
              <a:spcBef>
                <a:spcPts val="0"/>
              </a:spcBef>
              <a:spcAft>
                <a:spcPts val="0"/>
              </a:spcAft>
              <a:buNone/>
            </a:pPr>
            <a:endParaRPr sz="1200">
              <a:solidFill>
                <a:schemeClr val="lt1"/>
              </a:solidFill>
            </a:endParaRPr>
          </a:p>
        </p:txBody>
      </p:sp>
      <p:sp>
        <p:nvSpPr>
          <p:cNvPr id="203" name="Google Shape;203;p33"/>
          <p:cNvSpPr txBox="1">
            <a:spLocks noGrp="1"/>
          </p:cNvSpPr>
          <p:nvPr>
            <p:ph type="title"/>
          </p:nvPr>
        </p:nvSpPr>
        <p:spPr>
          <a:xfrm>
            <a:off x="4572000" y="250225"/>
            <a:ext cx="3892500" cy="114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t>Tracking Report</a:t>
            </a:r>
            <a:endParaRPr sz="4000"/>
          </a:p>
          <a:p>
            <a:pPr marL="0" lvl="0" indent="0" algn="l" rtl="0">
              <a:spcBef>
                <a:spcPts val="0"/>
              </a:spcBef>
              <a:spcAft>
                <a:spcPts val="0"/>
              </a:spcAft>
              <a:buNone/>
            </a:pPr>
            <a:r>
              <a:rPr lang="en" sz="1400">
                <a:latin typeface="Arial"/>
                <a:ea typeface="Arial"/>
                <a:cs typeface="Arial"/>
                <a:sym typeface="Arial"/>
              </a:rPr>
              <a:t>Anne Schenk</a:t>
            </a:r>
            <a:endParaRPr/>
          </a:p>
        </p:txBody>
      </p:sp>
      <p:sp>
        <p:nvSpPr>
          <p:cNvPr id="204" name="Google Shape;204;p33"/>
          <p:cNvSpPr txBox="1"/>
          <p:nvPr/>
        </p:nvSpPr>
        <p:spPr>
          <a:xfrm>
            <a:off x="4525650" y="1540250"/>
            <a:ext cx="41304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In Spring 2025 we offered three Beginner Tracking classes and one Tracking 2 class. We’re grateful to our instructors Jane Jacobson, Katina Stamp, and assistant Rhonda Noetzelman.</a:t>
            </a:r>
            <a:endParaRPr sz="1200">
              <a:solidFill>
                <a:schemeClr val="lt1"/>
              </a:solidFill>
            </a:endParaRPr>
          </a:p>
          <a:p>
            <a:pPr marL="0" lvl="0" indent="0" algn="l" rtl="0">
              <a:spcBef>
                <a:spcPts val="600"/>
              </a:spcBef>
              <a:spcAft>
                <a:spcPts val="0"/>
              </a:spcAft>
              <a:buNone/>
            </a:pPr>
            <a:r>
              <a:rPr lang="en" sz="1200">
                <a:solidFill>
                  <a:schemeClr val="lt1"/>
                </a:solidFill>
              </a:rPr>
              <a:t>The fall TDX (Tracking Dog) test on Oct. 26 was cancelled due to the lack of availability of a judge. Our next test is October 24 &amp; 25, 2026 and will be a TD. Mark your calendars as many volunteers are needed, from track layers to hospitality.</a:t>
            </a:r>
            <a:endParaRPr sz="1200">
              <a:solidFill>
                <a:schemeClr val="lt1"/>
              </a:solidFill>
            </a:endParaRPr>
          </a:p>
          <a:p>
            <a:pPr marL="0" lvl="0" indent="0" algn="l" rtl="0">
              <a:spcBef>
                <a:spcPts val="600"/>
              </a:spcBef>
              <a:spcAft>
                <a:spcPts val="600"/>
              </a:spcAft>
              <a:buNone/>
            </a:pPr>
            <a:endParaRPr sz="12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ctrTitle"/>
          </p:nvPr>
        </p:nvSpPr>
        <p:spPr>
          <a:xfrm>
            <a:off x="485450" y="340100"/>
            <a:ext cx="2458800" cy="69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Agenda</a:t>
            </a:r>
            <a:endParaRPr sz="4000"/>
          </a:p>
        </p:txBody>
      </p:sp>
      <p:sp>
        <p:nvSpPr>
          <p:cNvPr id="90" name="Google Shape;90;p16"/>
          <p:cNvSpPr txBox="1"/>
          <p:nvPr/>
        </p:nvSpPr>
        <p:spPr>
          <a:xfrm>
            <a:off x="2641250" y="228900"/>
            <a:ext cx="5844300" cy="444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WELCOME</a:t>
            </a:r>
            <a:endParaRPr sz="1200" b="1">
              <a:solidFill>
                <a:schemeClr val="lt1"/>
              </a:solidFill>
            </a:endParaRPr>
          </a:p>
          <a:p>
            <a:pPr marL="0" lvl="0" indent="0" algn="l" rtl="0">
              <a:spcBef>
                <a:spcPts val="0"/>
              </a:spcBef>
              <a:spcAft>
                <a:spcPts val="0"/>
              </a:spcAft>
              <a:buNone/>
            </a:pPr>
            <a:r>
              <a:rPr lang="en" sz="1200" b="1">
                <a:solidFill>
                  <a:schemeClr val="lt1"/>
                </a:solidFill>
              </a:rPr>
              <a:t>Introduction to TCOTC - Executive Director Anne Schenk</a:t>
            </a:r>
            <a:endParaRPr sz="1200" b="1">
              <a:solidFill>
                <a:schemeClr val="lt1"/>
              </a:solidFill>
            </a:endParaRPr>
          </a:p>
          <a:p>
            <a:pPr marL="0" lvl="0" indent="0" algn="l" rtl="0">
              <a:spcBef>
                <a:spcPts val="0"/>
              </a:spcBef>
              <a:spcAft>
                <a:spcPts val="0"/>
              </a:spcAft>
              <a:buNone/>
            </a:pPr>
            <a:endParaRPr sz="1200" b="1">
              <a:solidFill>
                <a:schemeClr val="lt1"/>
              </a:solidFill>
            </a:endParaRPr>
          </a:p>
          <a:p>
            <a:pPr marL="0" lvl="0" indent="0" algn="l" rtl="0">
              <a:spcBef>
                <a:spcPts val="0"/>
              </a:spcBef>
              <a:spcAft>
                <a:spcPts val="0"/>
              </a:spcAft>
              <a:buNone/>
            </a:pPr>
            <a:r>
              <a:rPr lang="en" sz="1200" b="1">
                <a:solidFill>
                  <a:schemeClr val="lt1"/>
                </a:solidFill>
              </a:rPr>
              <a:t>Introduction of current Board Members - Board President Julie Steenerson</a:t>
            </a:r>
            <a:endParaRPr sz="1200" b="1">
              <a:solidFill>
                <a:schemeClr val="lt1"/>
              </a:solidFill>
            </a:endParaRPr>
          </a:p>
          <a:p>
            <a:pPr marL="0" lvl="0" indent="0" algn="l" rtl="0">
              <a:lnSpc>
                <a:spcPct val="115000"/>
              </a:lnSpc>
              <a:spcBef>
                <a:spcPts val="0"/>
              </a:spcBef>
              <a:spcAft>
                <a:spcPts val="0"/>
              </a:spcAft>
              <a:buNone/>
            </a:pPr>
            <a:endParaRPr sz="1200">
              <a:solidFill>
                <a:schemeClr val="lt1"/>
              </a:solidFill>
            </a:endParaRPr>
          </a:p>
          <a:p>
            <a:pPr marL="0" lvl="0" indent="0" algn="l" rtl="0">
              <a:lnSpc>
                <a:spcPct val="115000"/>
              </a:lnSpc>
              <a:spcBef>
                <a:spcPts val="0"/>
              </a:spcBef>
              <a:spcAft>
                <a:spcPts val="0"/>
              </a:spcAft>
              <a:buNone/>
            </a:pPr>
            <a:r>
              <a:rPr lang="en" sz="1200" b="1">
                <a:solidFill>
                  <a:schemeClr val="lt1"/>
                </a:solidFill>
              </a:rPr>
              <a:t>Approval of Minutes of January 14, 2025 Annual Membership Meeting</a:t>
            </a:r>
            <a:endParaRPr sz="1200" b="1">
              <a:solidFill>
                <a:schemeClr val="lt1"/>
              </a:solidFill>
            </a:endParaRPr>
          </a:p>
          <a:p>
            <a:pPr marL="0" lvl="0" indent="0" algn="l" rtl="0">
              <a:spcBef>
                <a:spcPts val="1246"/>
              </a:spcBef>
              <a:spcAft>
                <a:spcPts val="0"/>
              </a:spcAft>
              <a:buNone/>
            </a:pPr>
            <a:r>
              <a:rPr lang="en" sz="1200" b="1">
                <a:solidFill>
                  <a:schemeClr val="lt1"/>
                </a:solidFill>
              </a:rPr>
              <a:t>Board Nominations – Anne Schenk </a:t>
            </a:r>
            <a:endParaRPr sz="1200" b="1">
              <a:solidFill>
                <a:schemeClr val="lt1"/>
              </a:solidFill>
            </a:endParaRPr>
          </a:p>
          <a:p>
            <a:pPr marL="457200" lvl="0" indent="-304800" algn="l" rtl="0">
              <a:spcBef>
                <a:spcPts val="0"/>
              </a:spcBef>
              <a:spcAft>
                <a:spcPts val="0"/>
              </a:spcAft>
              <a:buClr>
                <a:schemeClr val="lt1"/>
              </a:buClr>
              <a:buSzPts val="1200"/>
              <a:buChar char="●"/>
            </a:pPr>
            <a:r>
              <a:rPr lang="en" sz="1200" b="1">
                <a:solidFill>
                  <a:schemeClr val="lt1"/>
                </a:solidFill>
              </a:rPr>
              <a:t>Introduction of Nominees</a:t>
            </a:r>
            <a:endParaRPr sz="1200" b="1">
              <a:solidFill>
                <a:schemeClr val="lt1"/>
              </a:solidFill>
            </a:endParaRPr>
          </a:p>
          <a:p>
            <a:pPr marL="0" lvl="0" indent="0" algn="l" rtl="0">
              <a:spcBef>
                <a:spcPts val="0"/>
              </a:spcBef>
              <a:spcAft>
                <a:spcPts val="0"/>
              </a:spcAft>
              <a:buNone/>
            </a:pPr>
            <a:endParaRPr sz="1200" b="1">
              <a:solidFill>
                <a:schemeClr val="lt1"/>
              </a:solidFill>
            </a:endParaRPr>
          </a:p>
          <a:p>
            <a:pPr marL="0" lvl="0" indent="0" algn="l" rtl="0">
              <a:spcBef>
                <a:spcPts val="0"/>
              </a:spcBef>
              <a:spcAft>
                <a:spcPts val="0"/>
              </a:spcAft>
              <a:buNone/>
            </a:pPr>
            <a:r>
              <a:rPr lang="en" sz="1200" b="1">
                <a:solidFill>
                  <a:schemeClr val="lt1"/>
                </a:solidFill>
              </a:rPr>
              <a:t>OFFICER AND TEAM REPORTS</a:t>
            </a:r>
            <a:endParaRPr sz="1200" b="1">
              <a:solidFill>
                <a:schemeClr val="lt1"/>
              </a:solidFill>
            </a:endParaRPr>
          </a:p>
          <a:p>
            <a:pPr marL="0" lvl="0" indent="0" algn="l" rtl="0">
              <a:spcBef>
                <a:spcPts val="0"/>
              </a:spcBef>
              <a:spcAft>
                <a:spcPts val="0"/>
              </a:spcAft>
              <a:buNone/>
            </a:pPr>
            <a:r>
              <a:rPr lang="en" sz="1200" b="1">
                <a:solidFill>
                  <a:schemeClr val="lt1"/>
                </a:solidFill>
              </a:rPr>
              <a:t>President Report - Julie Steenerson</a:t>
            </a:r>
            <a:endParaRPr sz="1200" b="1">
              <a:solidFill>
                <a:schemeClr val="lt1"/>
              </a:solidFill>
            </a:endParaRPr>
          </a:p>
          <a:p>
            <a:pPr marL="0" lvl="0" indent="0" algn="l" rtl="0">
              <a:spcBef>
                <a:spcPts val="0"/>
              </a:spcBef>
              <a:spcAft>
                <a:spcPts val="0"/>
              </a:spcAft>
              <a:buNone/>
            </a:pPr>
            <a:r>
              <a:rPr lang="en" sz="1200" b="1">
                <a:solidFill>
                  <a:schemeClr val="lt1"/>
                </a:solidFill>
              </a:rPr>
              <a:t>Executive Director Report - Anne Schenk</a:t>
            </a:r>
            <a:endParaRPr sz="1200" b="1">
              <a:solidFill>
                <a:schemeClr val="lt1"/>
              </a:solidFill>
            </a:endParaRPr>
          </a:p>
          <a:p>
            <a:pPr marL="0" lvl="0" indent="0" algn="l" rtl="0">
              <a:spcBef>
                <a:spcPts val="0"/>
              </a:spcBef>
              <a:spcAft>
                <a:spcPts val="0"/>
              </a:spcAft>
              <a:buNone/>
            </a:pPr>
            <a:r>
              <a:rPr lang="en" sz="1200" b="1">
                <a:solidFill>
                  <a:schemeClr val="lt1"/>
                </a:solidFill>
              </a:rPr>
              <a:t>Membership Coordinator Report - Corrie Barrows</a:t>
            </a:r>
            <a:endParaRPr sz="1200" b="1">
              <a:solidFill>
                <a:schemeClr val="lt1"/>
              </a:solidFill>
            </a:endParaRPr>
          </a:p>
          <a:p>
            <a:pPr marL="0" lvl="0" indent="0" algn="l" rtl="0">
              <a:spcBef>
                <a:spcPts val="0"/>
              </a:spcBef>
              <a:spcAft>
                <a:spcPts val="0"/>
              </a:spcAft>
              <a:buNone/>
            </a:pPr>
            <a:r>
              <a:rPr lang="en" sz="1200" b="1">
                <a:solidFill>
                  <a:schemeClr val="lt1"/>
                </a:solidFill>
              </a:rPr>
              <a:t>Events Coordinator Report - Scott McKenzie</a:t>
            </a:r>
            <a:endParaRPr sz="1200" b="1">
              <a:solidFill>
                <a:schemeClr val="lt1"/>
              </a:solidFill>
            </a:endParaRPr>
          </a:p>
          <a:p>
            <a:pPr marL="0" lvl="0" indent="0" algn="l" rtl="0">
              <a:spcBef>
                <a:spcPts val="0"/>
              </a:spcBef>
              <a:spcAft>
                <a:spcPts val="0"/>
              </a:spcAft>
              <a:buNone/>
            </a:pPr>
            <a:r>
              <a:rPr lang="en" sz="1200" b="1">
                <a:solidFill>
                  <a:schemeClr val="lt1"/>
                </a:solidFill>
              </a:rPr>
              <a:t>Agility Report - Lisa Nawrocki</a:t>
            </a:r>
            <a:endParaRPr sz="1200" b="1">
              <a:solidFill>
                <a:schemeClr val="lt1"/>
              </a:solidFill>
            </a:endParaRPr>
          </a:p>
          <a:p>
            <a:pPr marL="0" lvl="0" indent="0" algn="l" rtl="0">
              <a:spcBef>
                <a:spcPts val="0"/>
              </a:spcBef>
              <a:spcAft>
                <a:spcPts val="0"/>
              </a:spcAft>
              <a:buNone/>
            </a:pPr>
            <a:r>
              <a:rPr lang="en" sz="1200" b="1">
                <a:solidFill>
                  <a:schemeClr val="lt1"/>
                </a:solidFill>
              </a:rPr>
              <a:t>Camp K9 Report - Meg Beisner</a:t>
            </a:r>
            <a:endParaRPr sz="1200" b="1">
              <a:solidFill>
                <a:schemeClr val="lt1"/>
              </a:solidFill>
            </a:endParaRPr>
          </a:p>
          <a:p>
            <a:pPr marL="0" lvl="0" indent="0" algn="l" rtl="0">
              <a:spcBef>
                <a:spcPts val="0"/>
              </a:spcBef>
              <a:spcAft>
                <a:spcPts val="0"/>
              </a:spcAft>
              <a:buNone/>
            </a:pPr>
            <a:r>
              <a:rPr lang="en" sz="1200" b="1">
                <a:solidFill>
                  <a:schemeClr val="lt1"/>
                </a:solidFill>
              </a:rPr>
              <a:t>Conformation Report - Wendy Olson</a:t>
            </a:r>
            <a:endParaRPr sz="1200" b="1">
              <a:solidFill>
                <a:schemeClr val="lt1"/>
              </a:solidFill>
            </a:endParaRPr>
          </a:p>
          <a:p>
            <a:pPr marL="0" lvl="0" indent="0" algn="l" rtl="0">
              <a:spcBef>
                <a:spcPts val="0"/>
              </a:spcBef>
              <a:spcAft>
                <a:spcPts val="0"/>
              </a:spcAft>
              <a:buNone/>
            </a:pPr>
            <a:r>
              <a:rPr lang="en" sz="1200" b="1">
                <a:solidFill>
                  <a:schemeClr val="lt1"/>
                </a:solidFill>
              </a:rPr>
              <a:t>Flyball and Tracking Reports - Anne Schenk</a:t>
            </a:r>
            <a:endParaRPr sz="1200" b="1">
              <a:solidFill>
                <a:schemeClr val="lt1"/>
              </a:solidFill>
            </a:endParaRPr>
          </a:p>
          <a:p>
            <a:pPr marL="0" lvl="0" indent="0" algn="l" rtl="0">
              <a:spcBef>
                <a:spcPts val="0"/>
              </a:spcBef>
              <a:spcAft>
                <a:spcPts val="0"/>
              </a:spcAft>
              <a:buNone/>
            </a:pPr>
            <a:r>
              <a:rPr lang="en" sz="1200" b="1">
                <a:solidFill>
                  <a:schemeClr val="lt1"/>
                </a:solidFill>
              </a:rPr>
              <a:t>Obedience Report - Jane Jacobson</a:t>
            </a:r>
            <a:endParaRPr sz="1200" b="1">
              <a:solidFill>
                <a:schemeClr val="lt1"/>
              </a:solidFill>
            </a:endParaRPr>
          </a:p>
          <a:p>
            <a:pPr marL="0" lvl="0" indent="0" algn="l" rtl="0">
              <a:spcBef>
                <a:spcPts val="0"/>
              </a:spcBef>
              <a:spcAft>
                <a:spcPts val="0"/>
              </a:spcAft>
              <a:buNone/>
            </a:pPr>
            <a:r>
              <a:rPr lang="en" sz="1200" b="1">
                <a:solidFill>
                  <a:schemeClr val="lt1"/>
                </a:solidFill>
              </a:rPr>
              <a:t>Therapy Program Report - Carol Ouhl</a:t>
            </a:r>
            <a:endParaRPr sz="1200" b="1">
              <a:solidFill>
                <a:schemeClr val="lt1"/>
              </a:solidFill>
            </a:endParaRPr>
          </a:p>
          <a:p>
            <a:pPr marL="0" lvl="0" indent="0" algn="l" rtl="0">
              <a:spcBef>
                <a:spcPts val="0"/>
              </a:spcBef>
              <a:spcAft>
                <a:spcPts val="0"/>
              </a:spcAft>
              <a:buNone/>
            </a:pPr>
            <a:r>
              <a:rPr lang="en" sz="1200" b="1">
                <a:solidFill>
                  <a:schemeClr val="lt1"/>
                </a:solidFill>
              </a:rPr>
              <a:t>Flyball Team Report - Karen Radford</a:t>
            </a:r>
            <a:endParaRPr sz="1200" b="1">
              <a:solidFill>
                <a:schemeClr val="lt1"/>
              </a:solidFill>
            </a:endParaRPr>
          </a:p>
          <a:p>
            <a:pPr marL="0" lvl="0" indent="0" algn="l" rtl="0">
              <a:spcBef>
                <a:spcPts val="0"/>
              </a:spcBef>
              <a:spcAft>
                <a:spcPts val="0"/>
              </a:spcAft>
              <a:buNone/>
            </a:pPr>
            <a:endParaRPr sz="11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8"/>
        <p:cNvGrpSpPr/>
        <p:nvPr/>
      </p:nvGrpSpPr>
      <p:grpSpPr>
        <a:xfrm>
          <a:off x="0" y="0"/>
          <a:ext cx="0" cy="0"/>
          <a:chOff x="0" y="0"/>
          <a:chExt cx="0" cy="0"/>
        </a:xfrm>
      </p:grpSpPr>
      <p:pic>
        <p:nvPicPr>
          <p:cNvPr id="209" name="Google Shape;209;p34"/>
          <p:cNvPicPr preferRelativeResize="0"/>
          <p:nvPr/>
        </p:nvPicPr>
        <p:blipFill rotWithShape="1">
          <a:blip r:embed="rId3">
            <a:alphaModFix amt="11000"/>
          </a:blip>
          <a:srcRect t="7561" b="7570"/>
          <a:stretch/>
        </p:blipFill>
        <p:spPr>
          <a:xfrm>
            <a:off x="150" y="0"/>
            <a:ext cx="9144000" cy="5143500"/>
          </a:xfrm>
          <a:prstGeom prst="rect">
            <a:avLst/>
          </a:prstGeom>
          <a:noFill/>
          <a:ln>
            <a:noFill/>
          </a:ln>
        </p:spPr>
      </p:pic>
      <p:sp>
        <p:nvSpPr>
          <p:cNvPr id="210" name="Google Shape;210;p34"/>
          <p:cNvSpPr txBox="1">
            <a:spLocks noGrp="1"/>
          </p:cNvSpPr>
          <p:nvPr>
            <p:ph type="title"/>
          </p:nvPr>
        </p:nvSpPr>
        <p:spPr>
          <a:xfrm>
            <a:off x="499975" y="284800"/>
            <a:ext cx="5338200" cy="127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solidFill>
                  <a:schemeClr val="dk2"/>
                </a:solidFill>
              </a:rPr>
              <a:t>Obedience Report</a:t>
            </a:r>
            <a:endParaRPr sz="4000">
              <a:solidFill>
                <a:schemeClr val="dk2"/>
              </a:solidFill>
            </a:endParaRPr>
          </a:p>
          <a:p>
            <a:pPr marL="0" lvl="0" indent="0" algn="l" rtl="0">
              <a:spcBef>
                <a:spcPts val="0"/>
              </a:spcBef>
              <a:spcAft>
                <a:spcPts val="0"/>
              </a:spcAft>
              <a:buNone/>
            </a:pPr>
            <a:r>
              <a:rPr lang="en" sz="2000">
                <a:solidFill>
                  <a:schemeClr val="dk2"/>
                </a:solidFill>
              </a:rPr>
              <a:t>Jane Jacobson</a:t>
            </a:r>
            <a:endParaRPr sz="2000">
              <a:solidFill>
                <a:schemeClr val="dk2"/>
              </a:solidFill>
            </a:endParaRPr>
          </a:p>
        </p:txBody>
      </p:sp>
      <p:sp>
        <p:nvSpPr>
          <p:cNvPr id="211" name="Google Shape;211;p34"/>
          <p:cNvSpPr txBox="1"/>
          <p:nvPr/>
        </p:nvSpPr>
        <p:spPr>
          <a:xfrm>
            <a:off x="259500" y="1464275"/>
            <a:ext cx="8711400" cy="4002300"/>
          </a:xfrm>
          <a:prstGeom prst="rect">
            <a:avLst/>
          </a:prstGeom>
          <a:noFill/>
          <a:ln>
            <a:noFill/>
          </a:ln>
        </p:spPr>
        <p:txBody>
          <a:bodyPr spcFirstLastPara="1" wrap="square" lIns="91425" tIns="91425" rIns="91425" bIns="91425" anchor="t" anchorCtr="0">
            <a:spAutoFit/>
          </a:bodyPr>
          <a:lstStyle/>
          <a:p>
            <a:pPr marL="3352" lvl="0" indent="762" algn="l" rtl="0">
              <a:lnSpc>
                <a:spcPct val="103500"/>
              </a:lnSpc>
              <a:spcBef>
                <a:spcPts val="1050"/>
              </a:spcBef>
              <a:spcAft>
                <a:spcPts val="0"/>
              </a:spcAft>
              <a:buNone/>
            </a:pPr>
            <a:r>
              <a:rPr lang="en" sz="1200"/>
              <a:t>The TCOTC Obedience Department continues to train puppies and dogs from 7 weeks  to any age, and any pedigree or mix thereof, three nights and one morning a week. We  also continue to offer a wide variety of classes to meet the needs of our students from  Basic Training to obedience competition. Classes are offered on Monday, Wednesday,  and Thursday evenings, and Tuesday mornings. Evenings have 2 or 3 classes of Basic  Training, with at least one class open to puppies under 10 months of age. There are at  least 2 Tier 2 classes offered during any training night/day, with up to 4 offerings. Each  training session has different Tier 2 offerings, and every class is offered at least 3 times  per year. Every ring, including the Star Room, is used during the 7 pm class time, and  50 – 75% of rings are in use during the 5:50 and 8:15 pm class times. </a:t>
            </a:r>
            <a:endParaRPr sz="1200"/>
          </a:p>
          <a:p>
            <a:pPr marL="2590" marR="294741" lvl="0" indent="2438" algn="l" rtl="0">
              <a:lnSpc>
                <a:spcPct val="111645"/>
              </a:lnSpc>
              <a:spcBef>
                <a:spcPts val="1258"/>
              </a:spcBef>
              <a:spcAft>
                <a:spcPts val="0"/>
              </a:spcAft>
              <a:buNone/>
            </a:pPr>
            <a:r>
              <a:rPr lang="en" sz="1200"/>
              <a:t>Most of our students are interested in developing livable skills with their dog and  building a cooperative relationship that benefits both parties. To meet that need we offer a wide range of classes such as Public Manners, Loose Leash Walking, Reliable  Recall, Tricks, Sports Sampler, K9 Companion, Impulse Control, and Oh So  Adolescent. For those students interested in obedience or Rally-O competition we  offer a range of classes designed to build a competitive team with great skills and  teamwork. </a:t>
            </a:r>
            <a:endParaRPr sz="1200"/>
          </a:p>
          <a:p>
            <a:pPr marL="3200" marR="91059" lvl="0" indent="1219" algn="l" rtl="0">
              <a:lnSpc>
                <a:spcPct val="111830"/>
              </a:lnSpc>
              <a:spcBef>
                <a:spcPts val="872"/>
              </a:spcBef>
              <a:spcAft>
                <a:spcPts val="0"/>
              </a:spcAft>
              <a:buNone/>
            </a:pPr>
            <a:r>
              <a:rPr lang="en" sz="1200"/>
              <a:t>As in previous years, class registration is not consistent over the year. Some sessions  fill early with wait lists for some classes and other sessions have a low or minimal  number of students. The desires of students also continue to fluctuate with a particular  class such as Reliable Recall filling quickly in one session while the same class offered  again at a different time barely has enough students.  </a:t>
            </a:r>
            <a:endParaRPr sz="1200"/>
          </a:p>
          <a:p>
            <a:pPr marL="0" marR="101600" lvl="0" indent="0" algn="l" rtl="0">
              <a:lnSpc>
                <a:spcPct val="115000"/>
              </a:lnSpc>
              <a:spcBef>
                <a:spcPts val="1400"/>
              </a:spcBef>
              <a:spcAft>
                <a:spcPts val="0"/>
              </a:spcAft>
              <a:buNone/>
            </a:pP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5"/>
        <p:cNvGrpSpPr/>
        <p:nvPr/>
      </p:nvGrpSpPr>
      <p:grpSpPr>
        <a:xfrm>
          <a:off x="0" y="0"/>
          <a:ext cx="0" cy="0"/>
          <a:chOff x="0" y="0"/>
          <a:chExt cx="0" cy="0"/>
        </a:xfrm>
      </p:grpSpPr>
      <p:pic>
        <p:nvPicPr>
          <p:cNvPr id="216" name="Google Shape;216;p35"/>
          <p:cNvPicPr preferRelativeResize="0"/>
          <p:nvPr/>
        </p:nvPicPr>
        <p:blipFill rotWithShape="1">
          <a:blip r:embed="rId3">
            <a:alphaModFix amt="15000"/>
          </a:blip>
          <a:srcRect t="7561" b="7570"/>
          <a:stretch/>
        </p:blipFill>
        <p:spPr>
          <a:xfrm>
            <a:off x="150" y="0"/>
            <a:ext cx="9144000" cy="5143500"/>
          </a:xfrm>
          <a:prstGeom prst="rect">
            <a:avLst/>
          </a:prstGeom>
          <a:noFill/>
          <a:ln>
            <a:noFill/>
          </a:ln>
        </p:spPr>
      </p:pic>
      <p:sp>
        <p:nvSpPr>
          <p:cNvPr id="217" name="Google Shape;217;p35"/>
          <p:cNvSpPr txBox="1">
            <a:spLocks noGrp="1"/>
          </p:cNvSpPr>
          <p:nvPr>
            <p:ph type="title"/>
          </p:nvPr>
        </p:nvSpPr>
        <p:spPr>
          <a:xfrm>
            <a:off x="499975" y="284800"/>
            <a:ext cx="5338200" cy="127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solidFill>
                  <a:schemeClr val="dk2"/>
                </a:solidFill>
              </a:rPr>
              <a:t>Obedience Report </a:t>
            </a:r>
            <a:r>
              <a:rPr lang="en" sz="2000">
                <a:solidFill>
                  <a:schemeClr val="dk2"/>
                </a:solidFill>
              </a:rPr>
              <a:t>cont’d</a:t>
            </a:r>
            <a:endParaRPr sz="2000">
              <a:solidFill>
                <a:schemeClr val="dk2"/>
              </a:solidFill>
            </a:endParaRPr>
          </a:p>
          <a:p>
            <a:pPr marL="0" lvl="0" indent="0" algn="l" rtl="0">
              <a:spcBef>
                <a:spcPts val="0"/>
              </a:spcBef>
              <a:spcAft>
                <a:spcPts val="0"/>
              </a:spcAft>
              <a:buNone/>
            </a:pPr>
            <a:r>
              <a:rPr lang="en" sz="2000">
                <a:solidFill>
                  <a:schemeClr val="dk2"/>
                </a:solidFill>
              </a:rPr>
              <a:t>Jane Jacobson</a:t>
            </a:r>
            <a:endParaRPr sz="2000">
              <a:solidFill>
                <a:schemeClr val="dk2"/>
              </a:solidFill>
            </a:endParaRPr>
          </a:p>
        </p:txBody>
      </p:sp>
      <p:sp>
        <p:nvSpPr>
          <p:cNvPr id="218" name="Google Shape;218;p35"/>
          <p:cNvSpPr txBox="1"/>
          <p:nvPr/>
        </p:nvSpPr>
        <p:spPr>
          <a:xfrm>
            <a:off x="111200" y="1417925"/>
            <a:ext cx="8841300" cy="3661800"/>
          </a:xfrm>
          <a:prstGeom prst="rect">
            <a:avLst/>
          </a:prstGeom>
          <a:noFill/>
          <a:ln>
            <a:noFill/>
          </a:ln>
        </p:spPr>
        <p:txBody>
          <a:bodyPr spcFirstLastPara="1" wrap="square" lIns="91425" tIns="91425" rIns="91425" bIns="91425" anchor="t" anchorCtr="0">
            <a:spAutoFit/>
          </a:bodyPr>
          <a:lstStyle/>
          <a:p>
            <a:pPr marL="4724" marR="185191" lvl="0" indent="-1676" algn="l" rtl="0">
              <a:lnSpc>
                <a:spcPct val="111663"/>
              </a:lnSpc>
              <a:spcBef>
                <a:spcPts val="858"/>
              </a:spcBef>
              <a:spcAft>
                <a:spcPts val="0"/>
              </a:spcAft>
              <a:buNone/>
            </a:pPr>
            <a:r>
              <a:rPr lang="en" sz="1200"/>
              <a:t>We continue to strive to improve our instruction to better meet the needs of our students, both human and canine, by staff development during staff meetings and  evaluations, curriculum development and review, and feedback from students. Discussions during staff meetings included skills to reinforce the human half of the  team, dealing with failure, and developing new curriculum for a Tricks 2 class, senior  class, youth class, and preparing for a Fetch test.  </a:t>
            </a:r>
            <a:endParaRPr sz="1200"/>
          </a:p>
          <a:p>
            <a:pPr marL="3048" marR="77520" lvl="0" indent="457" algn="l" rtl="0">
              <a:lnSpc>
                <a:spcPct val="111639"/>
              </a:lnSpc>
              <a:spcBef>
                <a:spcPts val="872"/>
              </a:spcBef>
              <a:spcAft>
                <a:spcPts val="0"/>
              </a:spcAft>
              <a:buNone/>
            </a:pPr>
            <a:r>
              <a:rPr lang="en" sz="1200"/>
              <a:t>Scentwork continues to be a very popular class following curriculum developed and  taught by Sara Brokaw. Students progress through 3 levels where the dog learns to  find 3 different odors by “going to source”, and the humans learn to read their dog.  After the initial 3 classes students join an on-going Advanced class with more difficult  hides and search scenarios. New times have been added on Thursday evening and a  new time will begin on Tuesday afternoons starting in January. Assistants (Elektra  Wrenholt, Anne Schenk, and Shari Gross) have been added to classes to allow for more  feedback, help with set-up and tear-down, videoing, and the ability to have extra  searches.</a:t>
            </a:r>
            <a:endParaRPr sz="1200"/>
          </a:p>
          <a:p>
            <a:pPr marL="3505" marR="111404" lvl="0" indent="-304" algn="l" rtl="0">
              <a:lnSpc>
                <a:spcPct val="111788"/>
              </a:lnSpc>
              <a:spcBef>
                <a:spcPts val="1000"/>
              </a:spcBef>
              <a:spcAft>
                <a:spcPts val="0"/>
              </a:spcAft>
              <a:buNone/>
            </a:pPr>
            <a:r>
              <a:rPr lang="en" sz="1200"/>
              <a:t>Several events were held in 2025 including 2 Game Nights for handlers and dogs to  have fun and play games, a Fetch test (a program by the AKC in the Family Dog  program), and our annual obedience trial in October. We also hosted a new obedience  trial in February which was the Region 10 qualifying trial for the National Obedience  Championship (NOC) from the AKC. Be sure to watch for ways you can support the  club during another NOC qualifying trial this coming February. </a:t>
            </a:r>
            <a:endParaRPr sz="1200"/>
          </a:p>
          <a:p>
            <a:pPr marL="0" marR="101600" lvl="0" indent="0" algn="l" rtl="0">
              <a:lnSpc>
                <a:spcPct val="115000"/>
              </a:lnSpc>
              <a:spcBef>
                <a:spcPts val="1400"/>
              </a:spcBef>
              <a:spcAft>
                <a:spcPts val="0"/>
              </a:spcAft>
              <a:buNone/>
            </a:pPr>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22"/>
        <p:cNvGrpSpPr/>
        <p:nvPr/>
      </p:nvGrpSpPr>
      <p:grpSpPr>
        <a:xfrm>
          <a:off x="0" y="0"/>
          <a:ext cx="0" cy="0"/>
          <a:chOff x="0" y="0"/>
          <a:chExt cx="0" cy="0"/>
        </a:xfrm>
      </p:grpSpPr>
      <p:pic>
        <p:nvPicPr>
          <p:cNvPr id="223" name="Google Shape;223;p36"/>
          <p:cNvPicPr preferRelativeResize="0"/>
          <p:nvPr/>
        </p:nvPicPr>
        <p:blipFill rotWithShape="1">
          <a:blip r:embed="rId3">
            <a:alphaModFix amt="20000"/>
          </a:blip>
          <a:srcRect t="7561" b="7570"/>
          <a:stretch/>
        </p:blipFill>
        <p:spPr>
          <a:xfrm>
            <a:off x="150" y="0"/>
            <a:ext cx="9144000" cy="5143500"/>
          </a:xfrm>
          <a:prstGeom prst="rect">
            <a:avLst/>
          </a:prstGeom>
          <a:noFill/>
          <a:ln>
            <a:noFill/>
          </a:ln>
        </p:spPr>
      </p:pic>
      <p:sp>
        <p:nvSpPr>
          <p:cNvPr id="224" name="Google Shape;224;p36"/>
          <p:cNvSpPr txBox="1">
            <a:spLocks noGrp="1"/>
          </p:cNvSpPr>
          <p:nvPr>
            <p:ph type="title"/>
          </p:nvPr>
        </p:nvSpPr>
        <p:spPr>
          <a:xfrm>
            <a:off x="499975" y="284800"/>
            <a:ext cx="5338200" cy="127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solidFill>
                  <a:schemeClr val="dk2"/>
                </a:solidFill>
              </a:rPr>
              <a:t>Obedience Report </a:t>
            </a:r>
            <a:r>
              <a:rPr lang="en" sz="2000">
                <a:solidFill>
                  <a:schemeClr val="dk2"/>
                </a:solidFill>
              </a:rPr>
              <a:t>cont’d</a:t>
            </a:r>
            <a:endParaRPr sz="2000">
              <a:solidFill>
                <a:schemeClr val="dk2"/>
              </a:solidFill>
            </a:endParaRPr>
          </a:p>
          <a:p>
            <a:pPr marL="0" lvl="0" indent="0" algn="l" rtl="0">
              <a:spcBef>
                <a:spcPts val="0"/>
              </a:spcBef>
              <a:spcAft>
                <a:spcPts val="0"/>
              </a:spcAft>
              <a:buNone/>
            </a:pPr>
            <a:r>
              <a:rPr lang="en" sz="2000">
                <a:solidFill>
                  <a:schemeClr val="dk2"/>
                </a:solidFill>
              </a:rPr>
              <a:t>Jane Jacobson</a:t>
            </a:r>
            <a:endParaRPr sz="2000">
              <a:solidFill>
                <a:schemeClr val="dk2"/>
              </a:solidFill>
            </a:endParaRPr>
          </a:p>
        </p:txBody>
      </p:sp>
      <p:sp>
        <p:nvSpPr>
          <p:cNvPr id="225" name="Google Shape;225;p36"/>
          <p:cNvSpPr txBox="1"/>
          <p:nvPr/>
        </p:nvSpPr>
        <p:spPr>
          <a:xfrm>
            <a:off x="111200" y="1417925"/>
            <a:ext cx="8841300" cy="2974500"/>
          </a:xfrm>
          <a:prstGeom prst="rect">
            <a:avLst/>
          </a:prstGeom>
          <a:noFill/>
          <a:ln>
            <a:noFill/>
          </a:ln>
        </p:spPr>
        <p:txBody>
          <a:bodyPr spcFirstLastPara="1" wrap="square" lIns="91425" tIns="91425" rIns="91425" bIns="91425" anchor="t" anchorCtr="0">
            <a:spAutoFit/>
          </a:bodyPr>
          <a:lstStyle/>
          <a:p>
            <a:pPr marL="2895" marR="178029" lvl="0" indent="1523" algn="l" rtl="0">
              <a:lnSpc>
                <a:spcPct val="111674"/>
              </a:lnSpc>
              <a:spcBef>
                <a:spcPts val="870"/>
              </a:spcBef>
              <a:spcAft>
                <a:spcPts val="0"/>
              </a:spcAft>
              <a:buNone/>
            </a:pPr>
            <a:r>
              <a:rPr lang="en" sz="1200"/>
              <a:t>Also starting in January is a new popular class – Treibball, also known as urban  herding. This will be taught by Karen Sheahan and Heidi Thorson and follow  curriculum developed by the national organization, the National Association of  Treibball Enthusiasts. Due to its popularity, a random draw was held for the students  wishing to be in the class. </a:t>
            </a:r>
            <a:endParaRPr sz="1200"/>
          </a:p>
          <a:p>
            <a:pPr marL="2438" marR="179527" lvl="0" indent="1981" algn="l" rtl="0">
              <a:lnSpc>
                <a:spcPct val="103454"/>
              </a:lnSpc>
              <a:spcBef>
                <a:spcPts val="872"/>
              </a:spcBef>
              <a:spcAft>
                <a:spcPts val="0"/>
              </a:spcAft>
              <a:buNone/>
            </a:pPr>
            <a:r>
              <a:rPr lang="en" sz="1200"/>
              <a:t>A big thank you to my entire staff for making 2025 the best year possible: Chris Schultz, Dennis Carlson-Rioux, Donna Grabowski, Joyce Carlson-Rioux, Julie Heaton Hill, Karen Wennberg, Katina Stamp, Laura Waudby, Mary Verness, Meera Kannan,  Meg Beisner, Scott McKenzie, Renee Foster, Sara Brokaw, Sherri Besaw, Trisha Hetue,  Linda Lenc, Jenny Edgerton, Paul Mockovak, Elektra Wrenholt, Stephanie Nowak,  Brittany Foster, Karen Sheahan, Vicky Hagens, and Merle Geode. It’s great to have  you! We are also pleased that Jenny Edgerton moved into an instructor role this year. </a:t>
            </a:r>
            <a:endParaRPr sz="1200"/>
          </a:p>
          <a:p>
            <a:pPr marL="2895" marR="62052" lvl="0" indent="152" algn="l" rtl="0">
              <a:lnSpc>
                <a:spcPct val="103500"/>
              </a:lnSpc>
              <a:spcBef>
                <a:spcPts val="1414"/>
              </a:spcBef>
              <a:spcAft>
                <a:spcPts val="0"/>
              </a:spcAft>
              <a:buNone/>
            </a:pPr>
            <a:r>
              <a:rPr lang="en" sz="1200"/>
              <a:t>We are always looking for great staff, both instructors and assistants. If you enjoy working with people and dogs and are committed to fostering the human/canine bond  for the betterment of both, talk to Jane Jacobson or email the TCOTC office  (</a:t>
            </a:r>
            <a:r>
              <a:rPr lang="en" sz="1200" u="sng"/>
              <a:t>office@tcotc.com</a:t>
            </a:r>
            <a:r>
              <a:rPr lang="en" sz="1200"/>
              <a:t>). Also watch for an Observing Behaviors class which is the first step  in becoming an assistant or instructor. </a:t>
            </a:r>
            <a:endParaRPr sz="1200"/>
          </a:p>
          <a:p>
            <a:pPr marL="0" marR="101600" lvl="0" indent="0" algn="l" rtl="0">
              <a:lnSpc>
                <a:spcPct val="115000"/>
              </a:lnSpc>
              <a:spcBef>
                <a:spcPts val="1400"/>
              </a:spcBef>
              <a:spcAft>
                <a:spcPts val="0"/>
              </a:spcAft>
              <a:buNone/>
            </a:pP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7"/>
          <p:cNvSpPr txBox="1">
            <a:spLocks noGrp="1"/>
          </p:cNvSpPr>
          <p:nvPr>
            <p:ph type="title"/>
          </p:nvPr>
        </p:nvSpPr>
        <p:spPr>
          <a:xfrm>
            <a:off x="472625" y="250225"/>
            <a:ext cx="7251000" cy="123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t>Therapy Dog Program Report</a:t>
            </a:r>
            <a:endParaRPr sz="4000"/>
          </a:p>
          <a:p>
            <a:pPr marL="0" lvl="0" indent="0" algn="l" rtl="0">
              <a:spcBef>
                <a:spcPts val="0"/>
              </a:spcBef>
              <a:spcAft>
                <a:spcPts val="0"/>
              </a:spcAft>
              <a:buNone/>
            </a:pPr>
            <a:r>
              <a:rPr lang="en" sz="2000"/>
              <a:t>Carol Ouhl</a:t>
            </a:r>
            <a:endParaRPr sz="2000"/>
          </a:p>
          <a:p>
            <a:pPr marL="0" lvl="0" indent="0" algn="l" rtl="0">
              <a:spcBef>
                <a:spcPts val="0"/>
              </a:spcBef>
              <a:spcAft>
                <a:spcPts val="0"/>
              </a:spcAft>
              <a:buNone/>
            </a:pPr>
            <a:endParaRPr sz="4000"/>
          </a:p>
        </p:txBody>
      </p:sp>
      <p:sp>
        <p:nvSpPr>
          <p:cNvPr id="231" name="Google Shape;231;p37"/>
          <p:cNvSpPr txBox="1"/>
          <p:nvPr/>
        </p:nvSpPr>
        <p:spPr>
          <a:xfrm>
            <a:off x="472625" y="1008000"/>
            <a:ext cx="3966600" cy="413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b="1">
                <a:solidFill>
                  <a:schemeClr val="lt1"/>
                </a:solidFill>
              </a:rPr>
              <a:t>ASSESSMENTS FOR ELIGIBILITY TO TAKE CLASSES</a:t>
            </a:r>
            <a:endParaRPr sz="1000" b="1">
              <a:solidFill>
                <a:schemeClr val="lt1"/>
              </a:solidFill>
            </a:endParaRPr>
          </a:p>
          <a:p>
            <a:pPr marL="0" lvl="0" indent="0" algn="l" rtl="0">
              <a:lnSpc>
                <a:spcPct val="115000"/>
              </a:lnSpc>
              <a:spcBef>
                <a:spcPts val="0"/>
              </a:spcBef>
              <a:spcAft>
                <a:spcPts val="0"/>
              </a:spcAft>
              <a:buNone/>
            </a:pPr>
            <a:r>
              <a:rPr lang="en" sz="1000">
                <a:solidFill>
                  <a:schemeClr val="lt1"/>
                </a:solidFill>
              </a:rPr>
              <a:t>2 Assessment Events Held</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2 events cancelled due to lack of registration</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12 approved for class</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o   As always, ineligible people continue to register with dogs too young, no control, no obedience training, no idea of concept</a:t>
            </a:r>
            <a:endParaRPr sz="1000">
              <a:solidFill>
                <a:schemeClr val="lt1"/>
              </a:solidFill>
            </a:endParaRPr>
          </a:p>
          <a:p>
            <a:pPr marL="0" lvl="0" indent="0" algn="l" rtl="0">
              <a:lnSpc>
                <a:spcPct val="115000"/>
              </a:lnSpc>
              <a:spcBef>
                <a:spcPts val="1000"/>
              </a:spcBef>
              <a:spcAft>
                <a:spcPts val="0"/>
              </a:spcAft>
              <a:buNone/>
            </a:pPr>
            <a:r>
              <a:rPr lang="en" sz="1000" b="1">
                <a:solidFill>
                  <a:schemeClr val="lt1"/>
                </a:solidFill>
              </a:rPr>
              <a:t>CLASSES</a:t>
            </a:r>
            <a:endParaRPr sz="1000" b="1">
              <a:solidFill>
                <a:schemeClr val="lt1"/>
              </a:solidFill>
            </a:endParaRPr>
          </a:p>
          <a:p>
            <a:pPr marL="0" lvl="0" indent="0" algn="l" rtl="0">
              <a:lnSpc>
                <a:spcPct val="115000"/>
              </a:lnSpc>
              <a:spcBef>
                <a:spcPts val="0"/>
              </a:spcBef>
              <a:spcAft>
                <a:spcPts val="0"/>
              </a:spcAft>
              <a:buNone/>
            </a:pPr>
            <a:r>
              <a:rPr lang="en" sz="1000">
                <a:solidFill>
                  <a:schemeClr val="lt1"/>
                </a:solidFill>
              </a:rPr>
              <a:t>3 class blocks were offered.</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o   1 block of Level 1</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o   1 block of Level 2</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o   1 block of Hybrid Therapy Prep</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Remaining 3 blocks normally offered Not scheduled</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o   1 Not offered – No qualified students</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o   2 Not offered – My incapacity due to injury</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No classes will occur 1</a:t>
            </a:r>
            <a:r>
              <a:rPr lang="en" sz="1000" baseline="30000">
                <a:solidFill>
                  <a:schemeClr val="lt1"/>
                </a:solidFill>
              </a:rPr>
              <a:t>st</a:t>
            </a:r>
            <a:r>
              <a:rPr lang="en" sz="1000">
                <a:solidFill>
                  <a:schemeClr val="lt1"/>
                </a:solidFill>
              </a:rPr>
              <a:t> quarter of 2026</a:t>
            </a:r>
            <a:endParaRPr sz="1000">
              <a:solidFill>
                <a:schemeClr val="lt1"/>
              </a:solidFill>
            </a:endParaRPr>
          </a:p>
          <a:p>
            <a:pPr marL="0" lvl="0" indent="0" algn="l" rtl="0">
              <a:lnSpc>
                <a:spcPct val="115000"/>
              </a:lnSpc>
              <a:spcBef>
                <a:spcPts val="1000"/>
              </a:spcBef>
              <a:spcAft>
                <a:spcPts val="0"/>
              </a:spcAft>
              <a:buNone/>
            </a:pPr>
            <a:r>
              <a:rPr lang="en" sz="1000" b="1">
                <a:solidFill>
                  <a:schemeClr val="lt1"/>
                </a:solidFill>
              </a:rPr>
              <a:t>ASSISTANT INSTRUCTORS</a:t>
            </a:r>
            <a:endParaRPr sz="1000" b="1">
              <a:solidFill>
                <a:schemeClr val="lt1"/>
              </a:solidFill>
            </a:endParaRPr>
          </a:p>
          <a:p>
            <a:pPr marL="0" lvl="0" indent="0" algn="l" rtl="0">
              <a:lnSpc>
                <a:spcPct val="115000"/>
              </a:lnSpc>
              <a:spcBef>
                <a:spcPts val="0"/>
              </a:spcBef>
              <a:spcAft>
                <a:spcPts val="0"/>
              </a:spcAft>
              <a:buNone/>
            </a:pPr>
            <a:r>
              <a:rPr lang="en" sz="1000">
                <a:solidFill>
                  <a:schemeClr val="lt1"/>
                </a:solidFill>
              </a:rPr>
              <a:t>Angela Rodgers returned to assist this year</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o   She learned the curriculum last year to know what I needed from her and when</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o   She adjusted quickly when discovering my curriculum changes based on needs of students·        </a:t>
            </a:r>
            <a:endParaRPr sz="1000" b="1">
              <a:solidFill>
                <a:schemeClr val="dk2"/>
              </a:solidFill>
            </a:endParaRPr>
          </a:p>
        </p:txBody>
      </p:sp>
      <p:sp>
        <p:nvSpPr>
          <p:cNvPr id="232" name="Google Shape;232;p37"/>
          <p:cNvSpPr txBox="1"/>
          <p:nvPr/>
        </p:nvSpPr>
        <p:spPr>
          <a:xfrm>
            <a:off x="4758575" y="1008000"/>
            <a:ext cx="4194000" cy="392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lt1"/>
                </a:solidFill>
              </a:rPr>
              <a:t>Nicole Herlofsky, former student, obedience instructor and accomplished therapy dog handler assisted as often as her schedule allowed</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o   She didn’t know the curriculum but knows all the skills needed and how to teach them      </a:t>
            </a:r>
            <a:r>
              <a:rPr lang="en" sz="900">
                <a:solidFill>
                  <a:schemeClr val="lt1"/>
                </a:solidFill>
              </a:rPr>
              <a:t>      </a:t>
            </a:r>
            <a:endParaRPr sz="900">
              <a:solidFill>
                <a:schemeClr val="lt1"/>
              </a:solidFill>
            </a:endParaRPr>
          </a:p>
          <a:p>
            <a:pPr marL="0" lvl="0" indent="0" algn="l" rtl="0">
              <a:lnSpc>
                <a:spcPct val="115000"/>
              </a:lnSpc>
              <a:spcBef>
                <a:spcPts val="1000"/>
              </a:spcBef>
              <a:spcAft>
                <a:spcPts val="0"/>
              </a:spcAft>
              <a:buNone/>
            </a:pPr>
            <a:r>
              <a:rPr lang="en" sz="1000" b="1">
                <a:solidFill>
                  <a:schemeClr val="lt1"/>
                </a:solidFill>
              </a:rPr>
              <a:t>EVALUATIONS TO BECOME REGISTERED VISITING TEAM</a:t>
            </a:r>
            <a:endParaRPr sz="1000" b="1">
              <a:solidFill>
                <a:schemeClr val="lt1"/>
              </a:solidFill>
            </a:endParaRPr>
          </a:p>
          <a:p>
            <a:pPr marL="0" lvl="0" indent="0" algn="l" rtl="0">
              <a:lnSpc>
                <a:spcPct val="115000"/>
              </a:lnSpc>
              <a:spcBef>
                <a:spcPts val="0"/>
              </a:spcBef>
              <a:spcAft>
                <a:spcPts val="0"/>
              </a:spcAft>
              <a:buNone/>
            </a:pPr>
            <a:r>
              <a:rPr lang="en" sz="1000">
                <a:solidFill>
                  <a:schemeClr val="lt1"/>
                </a:solidFill>
              </a:rPr>
              <a:t>·  Attitudes about evaluations have changed over the last couple years</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 Most students are opting for the easiest national organization’s tests</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·Even the easiest tests are still difficult to find; but it doesn’t take quite as long to find them</a:t>
            </a:r>
            <a:endParaRPr sz="1000">
              <a:solidFill>
                <a:schemeClr val="lt1"/>
              </a:solidFill>
            </a:endParaRPr>
          </a:p>
          <a:p>
            <a:pPr marL="0" lvl="0" indent="0" algn="l" rtl="0">
              <a:lnSpc>
                <a:spcPct val="115000"/>
              </a:lnSpc>
              <a:spcBef>
                <a:spcPts val="0"/>
              </a:spcBef>
              <a:spcAft>
                <a:spcPts val="0"/>
              </a:spcAft>
              <a:buNone/>
            </a:pPr>
            <a:r>
              <a:rPr lang="en" sz="1100" b="1">
                <a:solidFill>
                  <a:schemeClr val="lt1"/>
                </a:solidFill>
                <a:latin typeface="Calibri"/>
                <a:ea typeface="Calibri"/>
                <a:cs typeface="Calibri"/>
                <a:sym typeface="Calibri"/>
              </a:rPr>
              <a:t> </a:t>
            </a:r>
            <a:endParaRPr sz="1100" b="1">
              <a:solidFill>
                <a:schemeClr val="lt1"/>
              </a:solidFill>
              <a:latin typeface="Calibri"/>
              <a:ea typeface="Calibri"/>
              <a:cs typeface="Calibri"/>
              <a:sym typeface="Calibri"/>
            </a:endParaRPr>
          </a:p>
          <a:p>
            <a:pPr marL="0" lvl="0" indent="0" algn="l" rtl="0">
              <a:lnSpc>
                <a:spcPct val="115000"/>
              </a:lnSpc>
              <a:spcBef>
                <a:spcPts val="0"/>
              </a:spcBef>
              <a:spcAft>
                <a:spcPts val="0"/>
              </a:spcAft>
              <a:buNone/>
            </a:pPr>
            <a:r>
              <a:rPr lang="en" sz="1000" b="1">
                <a:solidFill>
                  <a:schemeClr val="lt1"/>
                </a:solidFill>
              </a:rPr>
              <a:t>THERAPY DOG VISITS</a:t>
            </a:r>
            <a:endParaRPr sz="1000" b="1">
              <a:solidFill>
                <a:schemeClr val="lt1"/>
              </a:solidFill>
            </a:endParaRPr>
          </a:p>
          <a:p>
            <a:pPr marL="0" lvl="0" indent="0" algn="l" rtl="0">
              <a:lnSpc>
                <a:spcPct val="115000"/>
              </a:lnSpc>
              <a:spcBef>
                <a:spcPts val="0"/>
              </a:spcBef>
              <a:spcAft>
                <a:spcPts val="0"/>
              </a:spcAft>
              <a:buNone/>
            </a:pPr>
            <a:r>
              <a:rPr lang="en" sz="1000">
                <a:solidFill>
                  <a:schemeClr val="lt1"/>
                </a:solidFill>
              </a:rPr>
              <a:t>·        As previously mentioned my dog is trained and could pass the most difficult therapy dog test but is inconsistent when actually working</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        We did a couple demo/educational visits this year under my trainer’s insurance </a:t>
            </a:r>
            <a:endParaRPr sz="1000">
              <a:solidFill>
                <a:schemeClr val="lt1"/>
              </a:solidFill>
            </a:endParaRPr>
          </a:p>
          <a:p>
            <a:pPr marL="0" lvl="0" indent="0" algn="l" rtl="0">
              <a:lnSpc>
                <a:spcPct val="115000"/>
              </a:lnSpc>
              <a:spcBef>
                <a:spcPts val="1000"/>
              </a:spcBef>
              <a:spcAft>
                <a:spcPts val="0"/>
              </a:spcAft>
              <a:buNone/>
            </a:pPr>
            <a:r>
              <a:rPr lang="en" sz="1000" b="1">
                <a:solidFill>
                  <a:schemeClr val="lt1"/>
                </a:solidFill>
              </a:rPr>
              <a:t>OTHER SCHOOLS ARE HAVING SIMILAR DIFFICULTIES</a:t>
            </a:r>
            <a:endParaRPr sz="1000" b="1">
              <a:solidFill>
                <a:schemeClr val="lt1"/>
              </a:solidFill>
            </a:endParaRPr>
          </a:p>
          <a:p>
            <a:pPr marL="0" lvl="0" indent="0" algn="l" rtl="0">
              <a:lnSpc>
                <a:spcPct val="115000"/>
              </a:lnSpc>
              <a:spcBef>
                <a:spcPts val="0"/>
              </a:spcBef>
              <a:spcAft>
                <a:spcPts val="0"/>
              </a:spcAft>
              <a:buNone/>
            </a:pPr>
            <a:r>
              <a:rPr lang="en" sz="1000">
                <a:solidFill>
                  <a:schemeClr val="lt1"/>
                </a:solidFill>
              </a:rPr>
              <a:t>·        Other schools offer therapy dog classes sporadically</a:t>
            </a:r>
            <a:endParaRPr sz="1000">
              <a:solidFill>
                <a:schemeClr val="lt1"/>
              </a:solidFill>
            </a:endParaRPr>
          </a:p>
          <a:p>
            <a:pPr marL="0" lvl="0" indent="0" algn="l" rtl="0">
              <a:lnSpc>
                <a:spcPct val="115000"/>
              </a:lnSpc>
              <a:spcBef>
                <a:spcPts val="0"/>
              </a:spcBef>
              <a:spcAft>
                <a:spcPts val="0"/>
              </a:spcAft>
              <a:buNone/>
            </a:pPr>
            <a:r>
              <a:rPr lang="en" sz="1000">
                <a:solidFill>
                  <a:schemeClr val="lt1"/>
                </a:solidFill>
              </a:rPr>
              <a:t>·        The economy has reduced the number of people wanting / able to train and visit</a:t>
            </a:r>
            <a:endParaRPr sz="1000">
              <a:solidFill>
                <a:schemeClr val="lt1"/>
              </a:solidFill>
            </a:endParaRPr>
          </a:p>
          <a:p>
            <a:pPr marL="0" lvl="0" indent="0" algn="l" rtl="0">
              <a:spcBef>
                <a:spcPts val="1000"/>
              </a:spcBef>
              <a:spcAft>
                <a:spcPts val="0"/>
              </a:spcAft>
              <a:buNone/>
            </a:pPr>
            <a:endParaRPr sz="1000">
              <a:solidFill>
                <a:schemeClr val="lt1"/>
              </a:solidFill>
            </a:endParaRPr>
          </a:p>
          <a:p>
            <a:pPr marL="0" lvl="0" indent="0" algn="l" rtl="0">
              <a:spcBef>
                <a:spcPts val="1000"/>
              </a:spcBef>
              <a:spcAft>
                <a:spcPts val="0"/>
              </a:spcAft>
              <a:buNone/>
            </a:pPr>
            <a:endParaRPr sz="1200"/>
          </a:p>
          <a:p>
            <a:pPr marL="0" lvl="0" indent="0" algn="l" rtl="0">
              <a:spcBef>
                <a:spcPts val="0"/>
              </a:spcBef>
              <a:spcAft>
                <a:spcPts val="0"/>
              </a:spcAft>
              <a:buNone/>
            </a:pPr>
            <a:endParaRPr sz="1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36"/>
        <p:cNvGrpSpPr/>
        <p:nvPr/>
      </p:nvGrpSpPr>
      <p:grpSpPr>
        <a:xfrm>
          <a:off x="0" y="0"/>
          <a:ext cx="0" cy="0"/>
          <a:chOff x="0" y="0"/>
          <a:chExt cx="0" cy="0"/>
        </a:xfrm>
      </p:grpSpPr>
      <p:pic>
        <p:nvPicPr>
          <p:cNvPr id="237" name="Google Shape;237;p38"/>
          <p:cNvPicPr preferRelativeResize="0"/>
          <p:nvPr/>
        </p:nvPicPr>
        <p:blipFill rotWithShape="1">
          <a:blip r:embed="rId3">
            <a:alphaModFix amt="20000"/>
          </a:blip>
          <a:srcRect t="7352" b="7352"/>
          <a:stretch/>
        </p:blipFill>
        <p:spPr>
          <a:xfrm>
            <a:off x="150" y="0"/>
            <a:ext cx="9144000" cy="5143500"/>
          </a:xfrm>
          <a:prstGeom prst="rect">
            <a:avLst/>
          </a:prstGeom>
          <a:noFill/>
          <a:ln>
            <a:noFill/>
          </a:ln>
        </p:spPr>
      </p:pic>
      <p:sp>
        <p:nvSpPr>
          <p:cNvPr id="238" name="Google Shape;238;p38"/>
          <p:cNvSpPr txBox="1">
            <a:spLocks noGrp="1"/>
          </p:cNvSpPr>
          <p:nvPr>
            <p:ph type="title"/>
          </p:nvPr>
        </p:nvSpPr>
        <p:spPr>
          <a:xfrm>
            <a:off x="278025" y="284800"/>
            <a:ext cx="5560200" cy="127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solidFill>
                  <a:schemeClr val="dk2"/>
                </a:solidFill>
              </a:rPr>
              <a:t>Flyball Team Report</a:t>
            </a:r>
            <a:endParaRPr sz="4000">
              <a:solidFill>
                <a:schemeClr val="dk2"/>
              </a:solidFill>
            </a:endParaRPr>
          </a:p>
          <a:p>
            <a:pPr marL="0" lvl="0" indent="0" algn="l" rtl="0">
              <a:spcBef>
                <a:spcPts val="0"/>
              </a:spcBef>
              <a:spcAft>
                <a:spcPts val="0"/>
              </a:spcAft>
              <a:buNone/>
            </a:pPr>
            <a:r>
              <a:rPr lang="en" sz="2000">
                <a:solidFill>
                  <a:schemeClr val="dk2"/>
                </a:solidFill>
              </a:rPr>
              <a:t>Karen Radford</a:t>
            </a:r>
            <a:endParaRPr sz="2000">
              <a:solidFill>
                <a:schemeClr val="dk2"/>
              </a:solidFill>
            </a:endParaRPr>
          </a:p>
        </p:txBody>
      </p:sp>
      <p:sp>
        <p:nvSpPr>
          <p:cNvPr id="239" name="Google Shape;239;p38"/>
          <p:cNvSpPr txBox="1"/>
          <p:nvPr/>
        </p:nvSpPr>
        <p:spPr>
          <a:xfrm>
            <a:off x="222425" y="1399400"/>
            <a:ext cx="8720700" cy="390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u="sng"/>
              <a:t>Tournament</a:t>
            </a:r>
            <a:r>
              <a:rPr lang="en" sz="1100" u="sng"/>
              <a:t> </a:t>
            </a:r>
            <a:r>
              <a:rPr lang="en" sz="1100"/>
              <a:t>The tournament ran smoothly this year with no major issues.  Participation was down over the last two years with 18 teams from 11 different clubs participating.</a:t>
            </a:r>
            <a:endParaRPr sz="1100"/>
          </a:p>
          <a:p>
            <a:pPr marL="0" lvl="0" indent="0" algn="l" rtl="0">
              <a:spcBef>
                <a:spcPts val="0"/>
              </a:spcBef>
              <a:spcAft>
                <a:spcPts val="0"/>
              </a:spcAft>
              <a:buNone/>
            </a:pPr>
            <a:r>
              <a:rPr lang="en" sz="1100"/>
              <a:t>Due to reduced participation, our tournament finances show a decrease over last year.  A price increase of $5/entry buffered the losses a bit. We are optimistic a date change in 2026 to be after CanAm will boost participation. You can find a summary of the income and expense breakdown in the table below. Further information regarding the financial details can be provided on request.</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 sz="1100" b="1" u="sng"/>
              <a:t>Raffle</a:t>
            </a:r>
            <a:r>
              <a:rPr lang="en" sz="1100" u="sng"/>
              <a:t> </a:t>
            </a:r>
            <a:r>
              <a:rPr lang="en" sz="1100"/>
              <a:t>We held a raffle this year, raising an estimated $1076 for the Club. A big thank you to Lornell Brand and Roxanne Johnson for organizing the raffle, and to everyone who donated items and bought or sold tickets!</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 sz="1100" b="1" u="sng"/>
              <a:t>Titles Achieved </a:t>
            </a:r>
            <a:r>
              <a:rPr lang="en" sz="1100" u="sng"/>
              <a:t> </a:t>
            </a:r>
            <a:r>
              <a:rPr lang="en" sz="1100"/>
              <a:t>2025 was an excellent year for titles with seven active dogs earning one or more titles. </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 sz="1100" b="1" u="sng"/>
              <a:t>Handler		Dog		Breed			Title</a:t>
            </a:r>
            <a:r>
              <a:rPr lang="en" sz="1100" b="1"/>
              <a:t>               </a:t>
            </a:r>
            <a:endParaRPr sz="1100" u="sng"/>
          </a:p>
          <a:p>
            <a:pPr marL="0" lvl="0" indent="0" algn="l" rtl="0">
              <a:spcBef>
                <a:spcPts val="0"/>
              </a:spcBef>
              <a:spcAft>
                <a:spcPts val="0"/>
              </a:spcAft>
              <a:buNone/>
            </a:pPr>
            <a:r>
              <a:rPr lang="en" sz="1100"/>
              <a:t>Jan Wagner		Dobby		Pug			FM</a:t>
            </a:r>
            <a:endParaRPr sz="1100"/>
          </a:p>
          <a:p>
            <a:pPr marL="0" lvl="0" indent="0" algn="l" rtl="0">
              <a:spcBef>
                <a:spcPts val="0"/>
              </a:spcBef>
              <a:spcAft>
                <a:spcPts val="0"/>
              </a:spcAft>
              <a:buNone/>
            </a:pPr>
            <a:r>
              <a:rPr lang="en" sz="1100"/>
              <a:t>Lynnda Lenzen	Haiku		Mix			Onyx</a:t>
            </a:r>
            <a:endParaRPr sz="1100"/>
          </a:p>
          <a:p>
            <a:pPr marL="0" lvl="0" indent="0" algn="l" rtl="0">
              <a:spcBef>
                <a:spcPts val="0"/>
              </a:spcBef>
              <a:spcAft>
                <a:spcPts val="0"/>
              </a:spcAft>
              <a:buNone/>
            </a:pPr>
            <a:r>
              <a:rPr lang="en" sz="1100"/>
              <a:t>Karen Radford		Myg		Mix			FM</a:t>
            </a:r>
            <a:endParaRPr sz="1100"/>
          </a:p>
          <a:p>
            <a:pPr marL="0" lvl="0" indent="0" algn="l" rtl="0">
              <a:spcBef>
                <a:spcPts val="0"/>
              </a:spcBef>
              <a:spcAft>
                <a:spcPts val="0"/>
              </a:spcAft>
              <a:buNone/>
            </a:pPr>
            <a:r>
              <a:rPr lang="en" sz="1100"/>
              <a:t>Roxanne Johnson	Nash		Mix			FM</a:t>
            </a:r>
            <a:endParaRPr sz="1100"/>
          </a:p>
          <a:p>
            <a:pPr marL="0" lvl="0" indent="0" algn="l" rtl="0">
              <a:spcBef>
                <a:spcPts val="0"/>
              </a:spcBef>
              <a:spcAft>
                <a:spcPts val="0"/>
              </a:spcAft>
              <a:buNone/>
            </a:pPr>
            <a:r>
              <a:rPr lang="en" sz="1100"/>
              <a:t>Karen Radford		Nebbie		Mix			FMX</a:t>
            </a:r>
            <a:endParaRPr sz="1100"/>
          </a:p>
          <a:p>
            <a:pPr marL="0" lvl="0" indent="0" algn="l" rtl="0">
              <a:spcBef>
                <a:spcPts val="0"/>
              </a:spcBef>
              <a:spcAft>
                <a:spcPts val="0"/>
              </a:spcAft>
              <a:buNone/>
            </a:pPr>
            <a:r>
              <a:rPr lang="en" sz="1100"/>
              <a:t>Lorrie Pilgrim		Shelby	Border Collie			FMCH</a:t>
            </a:r>
            <a:endParaRPr sz="1100"/>
          </a:p>
          <a:p>
            <a:pPr marL="0" lvl="0" indent="0" algn="l" rtl="0">
              <a:spcBef>
                <a:spcPts val="0"/>
              </a:spcBef>
              <a:spcAft>
                <a:spcPts val="0"/>
              </a:spcAft>
              <a:buNone/>
            </a:pPr>
            <a:r>
              <a:rPr lang="en" sz="1100"/>
              <a:t>Lynnda Lenzen	Tuvok		English Cocker	FDCH-G, FM	</a:t>
            </a:r>
            <a:endParaRPr sz="1100"/>
          </a:p>
          <a:p>
            <a:pPr marL="0" lvl="0" indent="0" algn="l" rtl="0">
              <a:spcBef>
                <a:spcPts val="0"/>
              </a:spcBef>
              <a:spcAft>
                <a:spcPts val="0"/>
              </a:spcAft>
              <a:buNone/>
            </a:pPr>
            <a:r>
              <a:rPr lang="en" sz="1100"/>
              <a:t>					</a:t>
            </a:r>
            <a:endParaRPr sz="1100"/>
          </a:p>
          <a:p>
            <a:pPr marL="0" lvl="0" indent="0" algn="l" rtl="0">
              <a:spcBef>
                <a:spcPts val="0"/>
              </a:spcBef>
              <a:spcAft>
                <a:spcPts val="0"/>
              </a:spcAft>
              <a:buNone/>
            </a:pPr>
            <a:r>
              <a:rPr lang="en" sz="1100"/>
              <a:t>As always, we are open to new members or those interested in exploring the sport and we look forward to more successful racing in 2025.</a:t>
            </a:r>
            <a:endParaRPr sz="1100"/>
          </a:p>
          <a:p>
            <a:pPr marL="0" lvl="0" indent="0" algn="l" rtl="0">
              <a:spcBef>
                <a:spcPts val="0"/>
              </a:spcBef>
              <a:spcAft>
                <a:spcPts val="0"/>
              </a:spcAft>
              <a:buNone/>
            </a:pPr>
            <a:endParaRPr sz="11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43"/>
        <p:cNvGrpSpPr/>
        <p:nvPr/>
      </p:nvGrpSpPr>
      <p:grpSpPr>
        <a:xfrm>
          <a:off x="0" y="0"/>
          <a:ext cx="0" cy="0"/>
          <a:chOff x="0" y="0"/>
          <a:chExt cx="0" cy="0"/>
        </a:xfrm>
      </p:grpSpPr>
      <p:pic>
        <p:nvPicPr>
          <p:cNvPr id="244" name="Google Shape;244;p39"/>
          <p:cNvPicPr preferRelativeResize="0"/>
          <p:nvPr/>
        </p:nvPicPr>
        <p:blipFill rotWithShape="1">
          <a:blip r:embed="rId3">
            <a:alphaModFix amt="20000"/>
          </a:blip>
          <a:srcRect t="7352" b="7352"/>
          <a:stretch/>
        </p:blipFill>
        <p:spPr>
          <a:xfrm>
            <a:off x="150" y="0"/>
            <a:ext cx="9144000" cy="5143500"/>
          </a:xfrm>
          <a:prstGeom prst="rect">
            <a:avLst/>
          </a:prstGeom>
          <a:noFill/>
          <a:ln>
            <a:noFill/>
          </a:ln>
        </p:spPr>
      </p:pic>
      <p:sp>
        <p:nvSpPr>
          <p:cNvPr id="245" name="Google Shape;245;p39"/>
          <p:cNvSpPr txBox="1">
            <a:spLocks noGrp="1"/>
          </p:cNvSpPr>
          <p:nvPr>
            <p:ph type="title"/>
          </p:nvPr>
        </p:nvSpPr>
        <p:spPr>
          <a:xfrm>
            <a:off x="416975" y="157550"/>
            <a:ext cx="1904100" cy="305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solidFill>
                  <a:schemeClr val="dk2"/>
                </a:solidFill>
              </a:rPr>
              <a:t>Flyball Team Report </a:t>
            </a:r>
            <a:r>
              <a:rPr lang="en" sz="2000">
                <a:solidFill>
                  <a:schemeClr val="dk2"/>
                </a:solidFill>
              </a:rPr>
              <a:t>cont’d</a:t>
            </a:r>
            <a:endParaRPr sz="2000">
              <a:solidFill>
                <a:schemeClr val="dk2"/>
              </a:solidFill>
            </a:endParaRPr>
          </a:p>
          <a:p>
            <a:pPr marL="0" lvl="0" indent="0" algn="l" rtl="0">
              <a:spcBef>
                <a:spcPts val="0"/>
              </a:spcBef>
              <a:spcAft>
                <a:spcPts val="0"/>
              </a:spcAft>
              <a:buNone/>
            </a:pPr>
            <a:r>
              <a:rPr lang="en" sz="2000">
                <a:solidFill>
                  <a:schemeClr val="dk2"/>
                </a:solidFill>
              </a:rPr>
              <a:t>Karen Radford</a:t>
            </a:r>
            <a:endParaRPr sz="2000">
              <a:solidFill>
                <a:schemeClr val="dk2"/>
              </a:solidFill>
            </a:endParaRPr>
          </a:p>
        </p:txBody>
      </p:sp>
      <p:sp>
        <p:nvSpPr>
          <p:cNvPr id="246" name="Google Shape;246;p39"/>
          <p:cNvSpPr txBox="1"/>
          <p:nvPr/>
        </p:nvSpPr>
        <p:spPr>
          <a:xfrm>
            <a:off x="556050" y="1464275"/>
            <a:ext cx="8238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700"/>
          </a:p>
        </p:txBody>
      </p:sp>
      <p:pic>
        <p:nvPicPr>
          <p:cNvPr id="247" name="Google Shape;247;p39"/>
          <p:cNvPicPr preferRelativeResize="0"/>
          <p:nvPr/>
        </p:nvPicPr>
        <p:blipFill>
          <a:blip r:embed="rId4">
            <a:alphaModFix/>
          </a:blip>
          <a:stretch>
            <a:fillRect/>
          </a:stretch>
        </p:blipFill>
        <p:spPr>
          <a:xfrm>
            <a:off x="2404400" y="541650"/>
            <a:ext cx="6221100" cy="39121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0"/>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Marketing Committee Report</a:t>
            </a:r>
            <a:endParaRPr sz="4000"/>
          </a:p>
          <a:p>
            <a:pPr marL="0" lvl="0" indent="0" algn="l" rtl="0">
              <a:spcBef>
                <a:spcPts val="0"/>
              </a:spcBef>
              <a:spcAft>
                <a:spcPts val="0"/>
              </a:spcAft>
              <a:buNone/>
            </a:pPr>
            <a:r>
              <a:rPr lang="en" sz="2000"/>
              <a:t>Anne Schenk</a:t>
            </a:r>
            <a:endParaRPr sz="2000"/>
          </a:p>
        </p:txBody>
      </p:sp>
      <p:sp>
        <p:nvSpPr>
          <p:cNvPr id="253" name="Google Shape;253;p40"/>
          <p:cNvSpPr txBox="1"/>
          <p:nvPr/>
        </p:nvSpPr>
        <p:spPr>
          <a:xfrm>
            <a:off x="203875" y="1899850"/>
            <a:ext cx="8722800" cy="2993700"/>
          </a:xfrm>
          <a:prstGeom prst="rect">
            <a:avLst/>
          </a:prstGeom>
          <a:noFill/>
          <a:ln>
            <a:noFill/>
          </a:ln>
        </p:spPr>
        <p:txBody>
          <a:bodyPr spcFirstLastPara="1" wrap="square" lIns="91425" tIns="0" rIns="91425" bIns="0" anchor="t" anchorCtr="0">
            <a:spAutoFit/>
          </a:bodyPr>
          <a:lstStyle/>
          <a:p>
            <a:pPr marL="0" lvl="0" indent="0" algn="l" rtl="0">
              <a:spcBef>
                <a:spcPts val="0"/>
              </a:spcBef>
              <a:spcAft>
                <a:spcPts val="0"/>
              </a:spcAft>
              <a:buNone/>
            </a:pPr>
            <a:r>
              <a:rPr lang="en" sz="1200"/>
              <a:t>Our email outreach continues to be an important communication and marketing tool. We had a total of more than 554,135 individual sends, up from 463,914 in 2024, reaching all members and many who are non-members or past members. The vast majority of these sends are the weekly e-newsletter, while others are automated marketing messages. 357 people responded to automated requests for customer satisfaction feedback, with 88% giving a positive rating, up from 83% in 2024. 7.5 percent gave a neutral rating, and 4.5 percent gave a negative rating.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TCOTC’s online engagement grew slightly in 2025. The club’s Facebook followers increased from 4,191 to 4,320 and continues to be a key method of communicating with our audience. Our Instagram account has grown from 631 to 660 followers. Our YouTube channel went from 366 to 390 subscribers and is mostly used for live streaming agility trials. We added TikTok to our social media presence and have a volunteer who is creating content for TikTok and other social media accounts.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We continued our participation at the State Fair, holding demonstrations in agility, obedience, and conformation. We enjoyed great volunteer participation this year and we are grateful to the Minnesota Purebred Dog Breeders Association for allowing us to participate.</a:t>
            </a:r>
            <a:endParaRPr sz="1200"/>
          </a:p>
          <a:p>
            <a:pPr marL="0" lvl="0" indent="0" algn="l" rtl="0">
              <a:spcBef>
                <a:spcPts val="0"/>
              </a:spcBef>
              <a:spcAft>
                <a:spcPts val="0"/>
              </a:spcAft>
              <a:buNone/>
            </a:pPr>
            <a:endParaRPr/>
          </a:p>
          <a:p>
            <a:pPr marL="0" lvl="0" indent="0" algn="l" rtl="0">
              <a:lnSpc>
                <a:spcPct val="115000"/>
              </a:lnSpc>
              <a:spcBef>
                <a:spcPts val="300"/>
              </a:spcBef>
              <a:spcAft>
                <a:spcPts val="1000"/>
              </a:spcAft>
              <a:buNone/>
            </a:pPr>
            <a:endParaRPr sz="1000" b="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title"/>
          </p:nvPr>
        </p:nvSpPr>
        <p:spPr>
          <a:xfrm>
            <a:off x="268750" y="738725"/>
            <a:ext cx="84252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Building Committee Report</a:t>
            </a:r>
            <a:endParaRPr sz="4000"/>
          </a:p>
          <a:p>
            <a:pPr marL="0" lvl="0" indent="0" algn="l" rtl="0">
              <a:spcBef>
                <a:spcPts val="0"/>
              </a:spcBef>
              <a:spcAft>
                <a:spcPts val="0"/>
              </a:spcAft>
              <a:buNone/>
            </a:pPr>
            <a:r>
              <a:rPr lang="en" sz="2000"/>
              <a:t>Karen Radford</a:t>
            </a:r>
            <a:endParaRPr sz="2000"/>
          </a:p>
        </p:txBody>
      </p:sp>
      <p:sp>
        <p:nvSpPr>
          <p:cNvPr id="259" name="Google Shape;259;p41"/>
          <p:cNvSpPr txBox="1"/>
          <p:nvPr/>
        </p:nvSpPr>
        <p:spPr>
          <a:xfrm>
            <a:off x="210600" y="1714500"/>
            <a:ext cx="8722800" cy="3545400"/>
          </a:xfrm>
          <a:prstGeom prst="rect">
            <a:avLst/>
          </a:prstGeom>
          <a:noFill/>
          <a:ln>
            <a:noFill/>
          </a:ln>
        </p:spPr>
        <p:txBody>
          <a:bodyPr spcFirstLastPara="1" wrap="square" lIns="91425" tIns="0" rIns="91425" bIns="0" anchor="t" anchorCtr="0">
            <a:spAutoFit/>
          </a:bodyPr>
          <a:lstStyle/>
          <a:p>
            <a:pPr marL="0" lvl="0" indent="0" algn="l" rtl="0">
              <a:spcBef>
                <a:spcPts val="600"/>
              </a:spcBef>
              <a:spcAft>
                <a:spcPts val="0"/>
              </a:spcAft>
              <a:buNone/>
            </a:pPr>
            <a:r>
              <a:rPr lang="en" sz="1200" b="1"/>
              <a:t>Building Committee Purpose </a:t>
            </a:r>
            <a:endParaRPr sz="1200" b="1"/>
          </a:p>
          <a:p>
            <a:pPr marL="0" lvl="0" indent="0" algn="l" rtl="0">
              <a:spcBef>
                <a:spcPts val="600"/>
              </a:spcBef>
              <a:spcAft>
                <a:spcPts val="0"/>
              </a:spcAft>
              <a:buNone/>
            </a:pPr>
            <a:r>
              <a:rPr lang="en" sz="1200"/>
              <a:t>Current members include Joyce Carlson-Rioux, Amy Pirkl and Karen Radford with assistance from Anne Schenk. With the decision made to remain in our current facility, the committee was tasked with evaluating the building to determine what updates or improvements could enhance its appearance, functionality, and overall member experience.</a:t>
            </a:r>
            <a:endParaRPr sz="1200"/>
          </a:p>
          <a:p>
            <a:pPr marL="0" lvl="0" indent="0" algn="l" rtl="0">
              <a:spcBef>
                <a:spcPts val="300"/>
              </a:spcBef>
              <a:spcAft>
                <a:spcPts val="0"/>
              </a:spcAft>
              <a:buNone/>
            </a:pPr>
            <a:r>
              <a:rPr lang="en" sz="1200"/>
              <a:t>The committee's 2025 objective included:</a:t>
            </a:r>
            <a:endParaRPr sz="1200"/>
          </a:p>
          <a:p>
            <a:pPr marL="457200" lvl="0" indent="-304800" algn="l" rtl="0">
              <a:spcBef>
                <a:spcPts val="600"/>
              </a:spcBef>
              <a:spcAft>
                <a:spcPts val="0"/>
              </a:spcAft>
              <a:buSzPts val="1200"/>
              <a:buFont typeface="Arial"/>
              <a:buChar char="●"/>
            </a:pPr>
            <a:r>
              <a:rPr lang="en" sz="1200"/>
              <a:t>Identifying, reviewing, and prioritizing potential facility upgrades</a:t>
            </a:r>
            <a:endParaRPr sz="1200"/>
          </a:p>
          <a:p>
            <a:pPr marL="457200" lvl="0" indent="-304800" algn="l" rtl="0">
              <a:spcBef>
                <a:spcPts val="0"/>
              </a:spcBef>
              <a:spcAft>
                <a:spcPts val="0"/>
              </a:spcAft>
              <a:buSzPts val="1200"/>
              <a:buFont typeface="Arial"/>
              <a:buChar char="●"/>
            </a:pPr>
            <a:r>
              <a:rPr lang="en" sz="1200"/>
              <a:t>Confirming the cost and feasibility of these upgrades</a:t>
            </a:r>
            <a:endParaRPr sz="1200"/>
          </a:p>
          <a:p>
            <a:pPr marL="457200" lvl="0" indent="-304800" algn="l" rtl="0">
              <a:spcBef>
                <a:spcPts val="0"/>
              </a:spcBef>
              <a:spcAft>
                <a:spcPts val="0"/>
              </a:spcAft>
              <a:buSzPts val="1200"/>
              <a:buFont typeface="Arial"/>
              <a:buChar char="●"/>
            </a:pPr>
            <a:r>
              <a:rPr lang="en" sz="1200"/>
              <a:t>Identifying any improvements that may need to be incorporated into long-term lease negotiations</a:t>
            </a:r>
            <a:endParaRPr sz="1200"/>
          </a:p>
          <a:p>
            <a:pPr marL="0" lvl="0" indent="0" algn="l" rtl="0">
              <a:spcBef>
                <a:spcPts val="1000"/>
              </a:spcBef>
              <a:spcAft>
                <a:spcPts val="0"/>
              </a:spcAft>
              <a:buNone/>
            </a:pPr>
            <a:r>
              <a:rPr lang="en" sz="1200" b="1"/>
              <a:t>Actions Completed or In Process - </a:t>
            </a:r>
            <a:r>
              <a:rPr lang="en" sz="1200"/>
              <a:t>the following actions have been completed or are currently underway:</a:t>
            </a:r>
            <a:endParaRPr sz="1200"/>
          </a:p>
          <a:p>
            <a:pPr marL="457200" lvl="0" indent="-304800" algn="l" rtl="0">
              <a:spcBef>
                <a:spcPts val="600"/>
              </a:spcBef>
              <a:spcAft>
                <a:spcPts val="0"/>
              </a:spcAft>
              <a:buSzPts val="1200"/>
              <a:buFont typeface="Arial"/>
              <a:buChar char="✔"/>
            </a:pPr>
            <a:r>
              <a:rPr lang="en" sz="1200"/>
              <a:t>Implemented actions from energy audit</a:t>
            </a:r>
            <a:endParaRPr sz="1200"/>
          </a:p>
          <a:p>
            <a:pPr marL="914400" lvl="1" indent="-304800" algn="l" rtl="0">
              <a:spcBef>
                <a:spcPts val="0"/>
              </a:spcBef>
              <a:spcAft>
                <a:spcPts val="0"/>
              </a:spcAft>
              <a:buSzPts val="1200"/>
              <a:buFont typeface="Arial"/>
              <a:buChar char="✔"/>
            </a:pPr>
            <a:r>
              <a:rPr lang="en" sz="1200"/>
              <a:t>Investigated available utility rebates</a:t>
            </a:r>
            <a:endParaRPr sz="1200"/>
          </a:p>
          <a:p>
            <a:pPr marL="914400" lvl="1" indent="-304800" algn="l" rtl="0">
              <a:spcBef>
                <a:spcPts val="0"/>
              </a:spcBef>
              <a:spcAft>
                <a:spcPts val="0"/>
              </a:spcAft>
              <a:buSzPts val="1200"/>
              <a:buFont typeface="Arial"/>
              <a:buChar char="✔"/>
            </a:pPr>
            <a:r>
              <a:rPr lang="en" sz="1200"/>
              <a:t>Completed lighting upgrade</a:t>
            </a:r>
            <a:endParaRPr sz="1200"/>
          </a:p>
          <a:p>
            <a:pPr marL="457200" lvl="0" indent="-304800" algn="l" rtl="0">
              <a:spcBef>
                <a:spcPts val="0"/>
              </a:spcBef>
              <a:spcAft>
                <a:spcPts val="0"/>
              </a:spcAft>
              <a:buSzPts val="1200"/>
              <a:buFont typeface="Arial"/>
              <a:buChar char="✔"/>
            </a:pPr>
            <a:r>
              <a:rPr lang="en" sz="1200"/>
              <a:t>Updated kitchen electrical service</a:t>
            </a:r>
            <a:endParaRPr sz="1200"/>
          </a:p>
          <a:p>
            <a:pPr marL="457200" lvl="0" indent="-304800" algn="l" rtl="0">
              <a:spcBef>
                <a:spcPts val="0"/>
              </a:spcBef>
              <a:spcAft>
                <a:spcPts val="0"/>
              </a:spcAft>
              <a:buSzPts val="1200"/>
              <a:buFont typeface="Arial"/>
              <a:buChar char="✔"/>
            </a:pPr>
            <a:r>
              <a:rPr lang="en" sz="1200"/>
              <a:t>Determined that no major capital items are required for lease evaluation</a:t>
            </a:r>
            <a:endParaRPr sz="1200"/>
          </a:p>
          <a:p>
            <a:pPr marL="457200" lvl="0" indent="-304800" algn="l" rtl="0">
              <a:spcBef>
                <a:spcPts val="0"/>
              </a:spcBef>
              <a:spcAft>
                <a:spcPts val="0"/>
              </a:spcAft>
              <a:buSzPts val="1200"/>
              <a:buFont typeface="Arial"/>
              <a:buChar char="✔"/>
            </a:pPr>
            <a:r>
              <a:rPr lang="en" sz="1200"/>
              <a:t>Installed donated fans in ring room</a:t>
            </a:r>
            <a:endParaRPr sz="1200"/>
          </a:p>
          <a:p>
            <a:pPr marL="457200" lvl="0" indent="-304800" algn="l" rtl="0">
              <a:spcBef>
                <a:spcPts val="0"/>
              </a:spcBef>
              <a:spcAft>
                <a:spcPts val="0"/>
              </a:spcAft>
              <a:buSzPts val="1200"/>
              <a:buFont typeface="Arial"/>
              <a:buChar char="✔"/>
            </a:pPr>
            <a:r>
              <a:rPr lang="en" sz="1200"/>
              <a:t>Tested and evaluated purchased hearing-assist devices</a:t>
            </a:r>
            <a:endParaRPr sz="1200"/>
          </a:p>
          <a:p>
            <a:pPr marL="0" lvl="0" indent="0" algn="l" rtl="0">
              <a:lnSpc>
                <a:spcPct val="115000"/>
              </a:lnSpc>
              <a:spcBef>
                <a:spcPts val="300"/>
              </a:spcBef>
              <a:spcAft>
                <a:spcPts val="1000"/>
              </a:spcAft>
              <a:buNone/>
            </a:pPr>
            <a:endParaRPr sz="1000"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2"/>
          <p:cNvSpPr txBox="1">
            <a:spLocks noGrp="1"/>
          </p:cNvSpPr>
          <p:nvPr>
            <p:ph type="title"/>
          </p:nvPr>
        </p:nvSpPr>
        <p:spPr>
          <a:xfrm>
            <a:off x="268750" y="738725"/>
            <a:ext cx="84252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Building Committee Report </a:t>
            </a:r>
            <a:r>
              <a:rPr lang="en" sz="3000"/>
              <a:t>cont’d</a:t>
            </a:r>
            <a:endParaRPr sz="3000"/>
          </a:p>
          <a:p>
            <a:pPr marL="0" lvl="0" indent="0" algn="l" rtl="0">
              <a:spcBef>
                <a:spcPts val="0"/>
              </a:spcBef>
              <a:spcAft>
                <a:spcPts val="0"/>
              </a:spcAft>
              <a:buNone/>
            </a:pPr>
            <a:r>
              <a:rPr lang="en" sz="2000"/>
              <a:t>Karen Radford</a:t>
            </a:r>
            <a:endParaRPr sz="2000"/>
          </a:p>
        </p:txBody>
      </p:sp>
      <p:sp>
        <p:nvSpPr>
          <p:cNvPr id="265" name="Google Shape;265;p42"/>
          <p:cNvSpPr txBox="1"/>
          <p:nvPr/>
        </p:nvSpPr>
        <p:spPr>
          <a:xfrm>
            <a:off x="192050" y="1658900"/>
            <a:ext cx="4435500" cy="3702000"/>
          </a:xfrm>
          <a:prstGeom prst="rect">
            <a:avLst/>
          </a:prstGeom>
          <a:noFill/>
          <a:ln>
            <a:noFill/>
          </a:ln>
        </p:spPr>
        <p:txBody>
          <a:bodyPr spcFirstLastPara="1" wrap="square" lIns="91425" tIns="0" rIns="91425" bIns="0" anchor="t" anchorCtr="0">
            <a:spAutoFit/>
          </a:bodyPr>
          <a:lstStyle/>
          <a:p>
            <a:pPr marL="0" lvl="0" indent="0" algn="l" rtl="0">
              <a:spcBef>
                <a:spcPts val="0"/>
              </a:spcBef>
              <a:spcAft>
                <a:spcPts val="0"/>
              </a:spcAft>
              <a:buNone/>
            </a:pPr>
            <a:endParaRPr sz="1200"/>
          </a:p>
          <a:p>
            <a:pPr marL="457200" lvl="0" indent="-304800" algn="l" rtl="0">
              <a:spcBef>
                <a:spcPts val="0"/>
              </a:spcBef>
              <a:spcAft>
                <a:spcPts val="0"/>
              </a:spcAft>
              <a:buSzPts val="1200"/>
              <a:buFont typeface="Arial"/>
              <a:buChar char="✔"/>
            </a:pPr>
            <a:r>
              <a:rPr lang="en" sz="1200"/>
              <a:t>Built tall barriers to assess visual-distraction mitigation</a:t>
            </a:r>
            <a:endParaRPr sz="1200"/>
          </a:p>
          <a:p>
            <a:pPr marL="457200" lvl="0" indent="-304800" algn="l" rtl="0">
              <a:spcBef>
                <a:spcPts val="0"/>
              </a:spcBef>
              <a:spcAft>
                <a:spcPts val="0"/>
              </a:spcAft>
              <a:buSzPts val="1200"/>
              <a:buFont typeface="Arial"/>
              <a:buChar char="✔"/>
            </a:pPr>
            <a:r>
              <a:rPr lang="en" sz="1200"/>
              <a:t>Conducted sound mitigation evaluation and developed a proposal</a:t>
            </a:r>
            <a:endParaRPr sz="1200"/>
          </a:p>
          <a:p>
            <a:pPr marL="457200" lvl="0" indent="-304800" algn="l" rtl="0">
              <a:spcBef>
                <a:spcPts val="0"/>
              </a:spcBef>
              <a:spcAft>
                <a:spcPts val="0"/>
              </a:spcAft>
              <a:buSzPts val="1200"/>
              <a:buFont typeface="Arial"/>
              <a:buChar char="✔"/>
            </a:pPr>
            <a:r>
              <a:rPr lang="en" sz="1200"/>
              <a:t>Painted poles in preparation for the February Obedience trial</a:t>
            </a:r>
            <a:endParaRPr sz="1200"/>
          </a:p>
          <a:p>
            <a:pPr marL="457200" lvl="0" indent="-304800" algn="l" rtl="0">
              <a:spcBef>
                <a:spcPts val="0"/>
              </a:spcBef>
              <a:spcAft>
                <a:spcPts val="0"/>
              </a:spcAft>
              <a:buSzPts val="1200"/>
              <a:buFont typeface="Arial"/>
              <a:buChar char="✔"/>
            </a:pPr>
            <a:r>
              <a:rPr lang="en" sz="1200"/>
              <a:t>Reviewed member survey feedback for additional building-related input</a:t>
            </a:r>
            <a:endParaRPr sz="1200"/>
          </a:p>
          <a:p>
            <a:pPr marL="457200" lvl="0" indent="-304800" algn="l" rtl="0">
              <a:spcBef>
                <a:spcPts val="0"/>
              </a:spcBef>
              <a:spcAft>
                <a:spcPts val="0"/>
              </a:spcAft>
              <a:buSzPts val="1200"/>
              <a:buFont typeface="Arial"/>
              <a:buChar char="●"/>
            </a:pPr>
            <a:r>
              <a:rPr lang="en" sz="1200"/>
              <a:t>Install cover on fan louvers </a:t>
            </a:r>
            <a:endParaRPr sz="1200"/>
          </a:p>
          <a:p>
            <a:pPr marL="457200" lvl="0" indent="-304800" algn="l" rtl="0">
              <a:spcBef>
                <a:spcPts val="0"/>
              </a:spcBef>
              <a:spcAft>
                <a:spcPts val="0"/>
              </a:spcAft>
              <a:buSzPts val="1200"/>
              <a:buFont typeface="Arial"/>
              <a:buChar char="●"/>
            </a:pPr>
            <a:r>
              <a:rPr lang="en" sz="1200"/>
              <a:t>Investigate garage door insulation</a:t>
            </a:r>
            <a:endParaRPr sz="1200"/>
          </a:p>
          <a:p>
            <a:pPr marL="457200" lvl="0" indent="0" algn="l" rtl="0">
              <a:spcBef>
                <a:spcPts val="0"/>
              </a:spcBef>
              <a:spcAft>
                <a:spcPts val="0"/>
              </a:spcAft>
              <a:buNone/>
            </a:pPr>
            <a:endParaRPr sz="1200"/>
          </a:p>
          <a:p>
            <a:pPr marL="0" lvl="0" indent="0" algn="l" rtl="0">
              <a:spcBef>
                <a:spcPts val="0"/>
              </a:spcBef>
              <a:spcAft>
                <a:spcPts val="0"/>
              </a:spcAft>
              <a:buNone/>
            </a:pPr>
            <a:r>
              <a:rPr lang="en" sz="1200" b="1"/>
              <a:t>Going Forward - </a:t>
            </a:r>
            <a:r>
              <a:rPr lang="en" sz="1200"/>
              <a:t>the team accomplished a significant amount this year and made strong progress on our to-do list. Looking ahead, we are finding that further upgrades are increasingly limited by both cost and the level of participation needed to complete certain evaluations. As a result, meetings and activities of the Building Committee will be paused until the Board provides additional strategic direction.</a:t>
            </a:r>
            <a:endParaRPr sz="1350" b="1"/>
          </a:p>
          <a:p>
            <a:pPr marL="0" lvl="0" indent="0" algn="l" rtl="0">
              <a:spcBef>
                <a:spcPts val="0"/>
              </a:spcBef>
              <a:spcAft>
                <a:spcPts val="0"/>
              </a:spcAft>
              <a:buNone/>
            </a:pPr>
            <a:endParaRPr sz="1200"/>
          </a:p>
          <a:p>
            <a:pPr marL="0" lvl="0" indent="0" algn="l" rtl="0">
              <a:lnSpc>
                <a:spcPct val="115000"/>
              </a:lnSpc>
              <a:spcBef>
                <a:spcPts val="300"/>
              </a:spcBef>
              <a:spcAft>
                <a:spcPts val="1000"/>
              </a:spcAft>
              <a:buNone/>
            </a:pPr>
            <a:endParaRPr sz="1000" b="1"/>
          </a:p>
        </p:txBody>
      </p:sp>
      <p:pic>
        <p:nvPicPr>
          <p:cNvPr id="266" name="Google Shape;266;p42"/>
          <p:cNvPicPr preferRelativeResize="0"/>
          <p:nvPr/>
        </p:nvPicPr>
        <p:blipFill>
          <a:blip r:embed="rId3">
            <a:alphaModFix/>
          </a:blip>
          <a:stretch>
            <a:fillRect/>
          </a:stretch>
        </p:blipFill>
        <p:spPr>
          <a:xfrm>
            <a:off x="4646150" y="1922500"/>
            <a:ext cx="4435425" cy="26649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3"/>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Lease Negotiation Task Force</a:t>
            </a:r>
            <a:endParaRPr sz="2000"/>
          </a:p>
          <a:p>
            <a:pPr marL="0" lvl="0" indent="0" algn="l" rtl="0">
              <a:spcBef>
                <a:spcPts val="0"/>
              </a:spcBef>
              <a:spcAft>
                <a:spcPts val="0"/>
              </a:spcAft>
              <a:buNone/>
            </a:pPr>
            <a:r>
              <a:rPr lang="en" sz="2000"/>
              <a:t>Maddie O’Rourke, TCOTC Treasurer</a:t>
            </a:r>
            <a:endParaRPr sz="2000"/>
          </a:p>
        </p:txBody>
      </p:sp>
      <p:sp>
        <p:nvSpPr>
          <p:cNvPr id="272" name="Google Shape;272;p43"/>
          <p:cNvSpPr txBox="1"/>
          <p:nvPr/>
        </p:nvSpPr>
        <p:spPr>
          <a:xfrm>
            <a:off x="4726450" y="1914725"/>
            <a:ext cx="4163400" cy="2801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rgbClr val="A5300F"/>
              </a:buClr>
              <a:buSzPts val="4600"/>
              <a:buFont typeface="Trebuchet MS"/>
              <a:buNone/>
            </a:pPr>
            <a:r>
              <a:rPr lang="en" sz="3500">
                <a:solidFill>
                  <a:srgbClr val="A5300F"/>
                </a:solidFill>
                <a:latin typeface="Trebuchet MS"/>
                <a:ea typeface="Trebuchet MS"/>
                <a:cs typeface="Trebuchet MS"/>
                <a:sym typeface="Trebuchet MS"/>
              </a:rPr>
              <a:t>New Lease Issue: Rent would include paying building insurance. ($11,000 annually)</a:t>
            </a:r>
            <a:endParaRPr sz="2900">
              <a:solidFill>
                <a:srgbClr val="A5300F"/>
              </a:solidFill>
              <a:latin typeface="Trebuchet MS"/>
              <a:ea typeface="Trebuchet MS"/>
              <a:cs typeface="Trebuchet MS"/>
              <a:sym typeface="Trebuchet MS"/>
            </a:endParaRPr>
          </a:p>
          <a:p>
            <a:pPr marL="0" lvl="0" indent="0" algn="l" rtl="0">
              <a:lnSpc>
                <a:spcPct val="115000"/>
              </a:lnSpc>
              <a:spcBef>
                <a:spcPts val="300"/>
              </a:spcBef>
              <a:spcAft>
                <a:spcPts val="1000"/>
              </a:spcAft>
              <a:buNone/>
            </a:pPr>
            <a:endParaRPr sz="1000">
              <a:highlight>
                <a:srgbClr val="FFFFFF"/>
              </a:highlight>
            </a:endParaRPr>
          </a:p>
        </p:txBody>
      </p:sp>
      <p:pic>
        <p:nvPicPr>
          <p:cNvPr id="273" name="Google Shape;273;p43" descr="City"/>
          <p:cNvPicPr preferRelativeResize="0"/>
          <p:nvPr/>
        </p:nvPicPr>
        <p:blipFill rotWithShape="1">
          <a:blip r:embed="rId3">
            <a:alphaModFix/>
          </a:blip>
          <a:srcRect/>
          <a:stretch/>
        </p:blipFill>
        <p:spPr>
          <a:xfrm>
            <a:off x="888604" y="1550139"/>
            <a:ext cx="3765692" cy="376569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ctrTitle"/>
          </p:nvPr>
        </p:nvSpPr>
        <p:spPr>
          <a:xfrm>
            <a:off x="528725" y="429900"/>
            <a:ext cx="2458800" cy="97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Agenda</a:t>
            </a:r>
            <a:endParaRPr sz="4000"/>
          </a:p>
          <a:p>
            <a:pPr marL="0" lvl="0" indent="0" algn="l" rtl="0">
              <a:spcBef>
                <a:spcPts val="0"/>
              </a:spcBef>
              <a:spcAft>
                <a:spcPts val="0"/>
              </a:spcAft>
              <a:buNone/>
            </a:pPr>
            <a:r>
              <a:rPr lang="en" sz="2000"/>
              <a:t>cont’d</a:t>
            </a:r>
            <a:endParaRPr sz="2000"/>
          </a:p>
        </p:txBody>
      </p:sp>
      <p:sp>
        <p:nvSpPr>
          <p:cNvPr id="96" name="Google Shape;96;p17"/>
          <p:cNvSpPr txBox="1"/>
          <p:nvPr/>
        </p:nvSpPr>
        <p:spPr>
          <a:xfrm>
            <a:off x="3123450" y="346500"/>
            <a:ext cx="5291700" cy="333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COMMITTEE REPORTS</a:t>
            </a:r>
            <a:endParaRPr sz="1200" b="1">
              <a:solidFill>
                <a:schemeClr val="lt1"/>
              </a:solidFill>
            </a:endParaRPr>
          </a:p>
          <a:p>
            <a:pPr marL="0" lvl="0" indent="0" algn="l" rtl="0">
              <a:lnSpc>
                <a:spcPct val="115000"/>
              </a:lnSpc>
              <a:spcBef>
                <a:spcPts val="0"/>
              </a:spcBef>
              <a:spcAft>
                <a:spcPts val="0"/>
              </a:spcAft>
              <a:buNone/>
            </a:pPr>
            <a:r>
              <a:rPr lang="en" sz="1200" b="1">
                <a:solidFill>
                  <a:schemeClr val="lt1"/>
                </a:solidFill>
              </a:rPr>
              <a:t>TCOTC Building Committee - Karen Radford</a:t>
            </a:r>
            <a:endParaRPr sz="1200" b="1">
              <a:solidFill>
                <a:schemeClr val="lt1"/>
              </a:solidFill>
            </a:endParaRPr>
          </a:p>
          <a:p>
            <a:pPr marL="0" lvl="0" indent="0" algn="l" rtl="0">
              <a:lnSpc>
                <a:spcPct val="115000"/>
              </a:lnSpc>
              <a:spcBef>
                <a:spcPts val="0"/>
              </a:spcBef>
              <a:spcAft>
                <a:spcPts val="0"/>
              </a:spcAft>
              <a:buNone/>
            </a:pPr>
            <a:r>
              <a:rPr lang="en" sz="1200" b="1">
                <a:solidFill>
                  <a:schemeClr val="lt1"/>
                </a:solidFill>
              </a:rPr>
              <a:t>TCOTC Lease Negotiation Task Force - Maddie O’Rourke</a:t>
            </a:r>
            <a:endParaRPr sz="1200" b="1">
              <a:solidFill>
                <a:schemeClr val="lt1"/>
              </a:solidFill>
            </a:endParaRPr>
          </a:p>
          <a:p>
            <a:pPr marL="0" lvl="0" indent="0" algn="l" rtl="0">
              <a:spcBef>
                <a:spcPts val="0"/>
              </a:spcBef>
              <a:spcAft>
                <a:spcPts val="0"/>
              </a:spcAft>
              <a:buNone/>
            </a:pPr>
            <a:r>
              <a:rPr lang="en" sz="1200" b="1">
                <a:solidFill>
                  <a:schemeClr val="lt1"/>
                </a:solidFill>
              </a:rPr>
              <a:t>TCOTC Safety Committee - Joyce Carlson-Rioux </a:t>
            </a:r>
            <a:endParaRPr sz="1200" b="1">
              <a:solidFill>
                <a:schemeClr val="lt1"/>
              </a:solidFill>
            </a:endParaRPr>
          </a:p>
          <a:p>
            <a:pPr marL="0" lvl="0" indent="0" algn="l" rtl="0">
              <a:spcBef>
                <a:spcPts val="0"/>
              </a:spcBef>
              <a:spcAft>
                <a:spcPts val="0"/>
              </a:spcAft>
              <a:buNone/>
            </a:pPr>
            <a:r>
              <a:rPr lang="en" sz="1200" b="1">
                <a:solidFill>
                  <a:schemeClr val="lt1"/>
                </a:solidFill>
              </a:rPr>
              <a:t>TCOTC Finance Committee - Karen Radford</a:t>
            </a:r>
            <a:endParaRPr sz="1200" b="1">
              <a:solidFill>
                <a:schemeClr val="lt1"/>
              </a:solidFill>
            </a:endParaRPr>
          </a:p>
          <a:p>
            <a:pPr marL="0" lvl="0" indent="0" algn="l" rtl="0">
              <a:spcBef>
                <a:spcPts val="0"/>
              </a:spcBef>
              <a:spcAft>
                <a:spcPts val="0"/>
              </a:spcAft>
              <a:buNone/>
            </a:pPr>
            <a:endParaRPr sz="1200" b="1">
              <a:solidFill>
                <a:schemeClr val="lt1"/>
              </a:solidFill>
            </a:endParaRPr>
          </a:p>
          <a:p>
            <a:pPr marL="0" lvl="0" indent="0" algn="l" rtl="0">
              <a:spcBef>
                <a:spcPts val="0"/>
              </a:spcBef>
              <a:spcAft>
                <a:spcPts val="0"/>
              </a:spcAft>
              <a:buNone/>
            </a:pPr>
            <a:r>
              <a:rPr lang="en" sz="1200" b="1">
                <a:solidFill>
                  <a:schemeClr val="lt1"/>
                </a:solidFill>
              </a:rPr>
              <a:t>ANNOUNCEMENT OF NEW BOARD MEMBERS</a:t>
            </a:r>
            <a:endParaRPr sz="1200" b="1">
              <a:solidFill>
                <a:schemeClr val="lt1"/>
              </a:solidFill>
            </a:endParaRPr>
          </a:p>
          <a:p>
            <a:pPr marL="0" lvl="0" indent="0" algn="l" rtl="0">
              <a:spcBef>
                <a:spcPts val="0"/>
              </a:spcBef>
              <a:spcAft>
                <a:spcPts val="0"/>
              </a:spcAft>
              <a:buNone/>
            </a:pPr>
            <a:endParaRPr sz="1200" b="1">
              <a:solidFill>
                <a:schemeClr val="lt1"/>
              </a:solidFill>
            </a:endParaRPr>
          </a:p>
          <a:p>
            <a:pPr marL="0" lvl="0" indent="0" algn="l" rtl="0">
              <a:spcBef>
                <a:spcPts val="0"/>
              </a:spcBef>
              <a:spcAft>
                <a:spcPts val="0"/>
              </a:spcAft>
              <a:buNone/>
            </a:pPr>
            <a:r>
              <a:rPr lang="en" sz="1200" b="1">
                <a:solidFill>
                  <a:schemeClr val="lt1"/>
                </a:solidFill>
              </a:rPr>
              <a:t>ANNOUNCEMENT OF AWARDS</a:t>
            </a:r>
            <a:endParaRPr sz="1200" b="1">
              <a:solidFill>
                <a:schemeClr val="lt1"/>
              </a:solidFill>
            </a:endParaRPr>
          </a:p>
          <a:p>
            <a:pPr marL="457200" lvl="0" indent="-304800" algn="l" rtl="0">
              <a:spcBef>
                <a:spcPts val="0"/>
              </a:spcBef>
              <a:spcAft>
                <a:spcPts val="0"/>
              </a:spcAft>
              <a:buClr>
                <a:schemeClr val="lt1"/>
              </a:buClr>
              <a:buSzPts val="1200"/>
              <a:buChar char="●"/>
            </a:pPr>
            <a:r>
              <a:rPr lang="en" sz="1200" b="1">
                <a:solidFill>
                  <a:schemeClr val="lt1"/>
                </a:solidFill>
              </a:rPr>
              <a:t>2025 Volunteer of the Year</a:t>
            </a:r>
            <a:endParaRPr sz="1200" b="1">
              <a:solidFill>
                <a:schemeClr val="lt1"/>
              </a:solidFill>
            </a:endParaRPr>
          </a:p>
          <a:p>
            <a:pPr marL="0" lvl="0" indent="0" algn="l" rtl="0">
              <a:spcBef>
                <a:spcPts val="0"/>
              </a:spcBef>
              <a:spcAft>
                <a:spcPts val="0"/>
              </a:spcAft>
              <a:buNone/>
            </a:pPr>
            <a:endParaRPr sz="1200" b="1">
              <a:solidFill>
                <a:schemeClr val="lt1"/>
              </a:solidFill>
            </a:endParaRPr>
          </a:p>
          <a:p>
            <a:pPr marL="0" lvl="0" indent="0" algn="l" rtl="0">
              <a:spcBef>
                <a:spcPts val="0"/>
              </a:spcBef>
              <a:spcAft>
                <a:spcPts val="0"/>
              </a:spcAft>
              <a:buNone/>
            </a:pPr>
            <a:r>
              <a:rPr lang="en" sz="1200" b="1">
                <a:solidFill>
                  <a:schemeClr val="lt1"/>
                </a:solidFill>
              </a:rPr>
              <a:t>TCOTC Call to Action - Julie Steenerson</a:t>
            </a:r>
            <a:endParaRPr sz="1200" b="1">
              <a:solidFill>
                <a:schemeClr val="lt1"/>
              </a:solidFill>
            </a:endParaRPr>
          </a:p>
          <a:p>
            <a:pPr marL="0" lvl="0" indent="0" algn="l" rtl="0">
              <a:spcBef>
                <a:spcPts val="0"/>
              </a:spcBef>
              <a:spcAft>
                <a:spcPts val="0"/>
              </a:spcAft>
              <a:buNone/>
            </a:pPr>
            <a:endParaRPr sz="1200" b="1">
              <a:solidFill>
                <a:schemeClr val="lt1"/>
              </a:solidFill>
            </a:endParaRPr>
          </a:p>
          <a:p>
            <a:pPr marL="0" lvl="0" indent="0" algn="l" rtl="0">
              <a:spcBef>
                <a:spcPts val="0"/>
              </a:spcBef>
              <a:spcAft>
                <a:spcPts val="0"/>
              </a:spcAft>
              <a:buNone/>
            </a:pPr>
            <a:r>
              <a:rPr lang="en" sz="1200" b="1">
                <a:solidFill>
                  <a:schemeClr val="lt1"/>
                </a:solidFill>
              </a:rPr>
              <a:t>ADJOURN</a:t>
            </a:r>
            <a:endParaRPr sz="1200" b="1">
              <a:solidFill>
                <a:schemeClr val="lt1"/>
              </a:solidFill>
            </a:endParaRPr>
          </a:p>
          <a:p>
            <a:pPr marL="0" lvl="0" indent="0" algn="l" rtl="0">
              <a:spcBef>
                <a:spcPts val="0"/>
              </a:spcBef>
              <a:spcAft>
                <a:spcPts val="0"/>
              </a:spcAft>
              <a:buNone/>
            </a:pPr>
            <a:endParaRPr sz="1100" b="1">
              <a:highlight>
                <a:srgbClr val="FFFF00"/>
              </a:highlight>
            </a:endParaRPr>
          </a:p>
          <a:p>
            <a:pPr marL="0" lvl="0" indent="0" algn="l" rtl="0">
              <a:spcBef>
                <a:spcPts val="0"/>
              </a:spcBef>
              <a:spcAft>
                <a:spcPts val="0"/>
              </a:spcAft>
              <a:buNone/>
            </a:pPr>
            <a:endParaRPr sz="1100" b="1">
              <a:solidFill>
                <a:srgbClr val="222222"/>
              </a:solidFill>
            </a:endParaRPr>
          </a:p>
          <a:p>
            <a:pPr marL="0" lvl="0" indent="0" algn="l" rtl="0">
              <a:spcBef>
                <a:spcPts val="0"/>
              </a:spcBef>
              <a:spcAft>
                <a:spcPts val="0"/>
              </a:spcAft>
              <a:buNone/>
            </a:pPr>
            <a:endParaRPr sz="1100" b="1"/>
          </a:p>
        </p:txBody>
      </p:sp>
      <p:sp>
        <p:nvSpPr>
          <p:cNvPr id="97" name="Google Shape;97;p17"/>
          <p:cNvSpPr txBox="1"/>
          <p:nvPr/>
        </p:nvSpPr>
        <p:spPr>
          <a:xfrm>
            <a:off x="337700" y="3117275"/>
            <a:ext cx="8217600" cy="22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chemeClr val="lt1"/>
                </a:solidFill>
              </a:rPr>
              <a:t>Please Note:</a:t>
            </a:r>
            <a:endParaRPr sz="1100" b="1">
              <a:solidFill>
                <a:schemeClr val="lt1"/>
              </a:solidFill>
            </a:endParaRPr>
          </a:p>
          <a:p>
            <a:pPr marL="0" lvl="0" indent="0" algn="l" rtl="0">
              <a:lnSpc>
                <a:spcPct val="115000"/>
              </a:lnSpc>
              <a:spcBef>
                <a:spcPts val="0"/>
              </a:spcBef>
              <a:spcAft>
                <a:spcPts val="0"/>
              </a:spcAft>
              <a:buNone/>
            </a:pPr>
            <a:r>
              <a:rPr lang="en" sz="1100">
                <a:solidFill>
                  <a:schemeClr val="lt1"/>
                </a:solidFill>
              </a:rPr>
              <a:t>• Only members who</a:t>
            </a:r>
            <a:r>
              <a:rPr lang="en" sz="1100" b="1">
                <a:solidFill>
                  <a:schemeClr val="lt1"/>
                </a:solidFill>
              </a:rPr>
              <a:t> </a:t>
            </a:r>
            <a:r>
              <a:rPr lang="en" sz="1100">
                <a:solidFill>
                  <a:schemeClr val="lt1"/>
                </a:solidFill>
              </a:rPr>
              <a:t>are current with their membership dues are eligible to vote at this meeting.</a:t>
            </a:r>
            <a:endParaRPr sz="1100">
              <a:solidFill>
                <a:schemeClr val="lt1"/>
              </a:solidFill>
            </a:endParaRPr>
          </a:p>
          <a:p>
            <a:pPr marL="0" lvl="0" indent="0" algn="l" rtl="0">
              <a:lnSpc>
                <a:spcPct val="115000"/>
              </a:lnSpc>
              <a:spcBef>
                <a:spcPts val="0"/>
              </a:spcBef>
              <a:spcAft>
                <a:spcPts val="0"/>
              </a:spcAft>
              <a:buNone/>
            </a:pPr>
            <a:r>
              <a:rPr lang="en" sz="1100">
                <a:solidFill>
                  <a:schemeClr val="lt1"/>
                </a:solidFill>
              </a:rPr>
              <a:t>• After the nominating committee makes nominations, nominations will be opened to the floor. At this time any member in good standing (as defined in the by-laws) may nominate any other member in good standing as long as they have consent from the nominees to do so. If any member so nominated is not present at the meeting, their consent must be in writing and presented to the recording secretary at the time of nomination.</a:t>
            </a:r>
            <a:endParaRPr sz="1100">
              <a:solidFill>
                <a:schemeClr val="lt1"/>
              </a:solidFill>
            </a:endParaRPr>
          </a:p>
          <a:p>
            <a:pPr marL="0" lvl="0" indent="0" algn="l" rtl="0">
              <a:lnSpc>
                <a:spcPct val="115000"/>
              </a:lnSpc>
              <a:spcBef>
                <a:spcPts val="0"/>
              </a:spcBef>
              <a:spcAft>
                <a:spcPts val="0"/>
              </a:spcAft>
              <a:buNone/>
            </a:pPr>
            <a:r>
              <a:rPr lang="en" sz="1100">
                <a:solidFill>
                  <a:schemeClr val="lt1"/>
                </a:solidFill>
              </a:rPr>
              <a:t>• All committee reports should be limited to ten minutes in length. This includes discussion of the report. Individual comments will be limited to two minutes per person for each topic.</a:t>
            </a:r>
            <a:endParaRPr sz="1100">
              <a:solidFill>
                <a:schemeClr val="lt1"/>
              </a:solidFill>
            </a:endParaRPr>
          </a:p>
          <a:p>
            <a:pPr marL="0" lvl="0" indent="0" algn="l" rtl="0">
              <a:lnSpc>
                <a:spcPct val="115000"/>
              </a:lnSpc>
              <a:spcBef>
                <a:spcPts val="0"/>
              </a:spcBef>
              <a:spcAft>
                <a:spcPts val="0"/>
              </a:spcAft>
              <a:buNone/>
            </a:pPr>
            <a:endParaRPr sz="1100">
              <a:solidFill>
                <a:schemeClr val="lt1"/>
              </a:solidFill>
            </a:endParaRPr>
          </a:p>
          <a:p>
            <a:pPr marL="0" lvl="0" indent="0" algn="l" rtl="0">
              <a:spcBef>
                <a:spcPts val="0"/>
              </a:spcBef>
              <a:spcAft>
                <a:spcPts val="0"/>
              </a:spcAft>
              <a:buNone/>
            </a:pPr>
            <a:endParaRPr sz="1800">
              <a:solidFill>
                <a:schemeClr val="lt2"/>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7"/>
        <p:cNvGrpSpPr/>
        <p:nvPr/>
      </p:nvGrpSpPr>
      <p:grpSpPr>
        <a:xfrm>
          <a:off x="0" y="0"/>
          <a:ext cx="0" cy="0"/>
          <a:chOff x="0" y="0"/>
          <a:chExt cx="0" cy="0"/>
        </a:xfrm>
      </p:grpSpPr>
      <p:pic>
        <p:nvPicPr>
          <p:cNvPr id="278" name="Google Shape;278;p44" descr="Figures of houses in different position and sizes"/>
          <p:cNvPicPr preferRelativeResize="0"/>
          <p:nvPr/>
        </p:nvPicPr>
        <p:blipFill rotWithShape="1">
          <a:blip r:embed="rId3">
            <a:alphaModFix/>
          </a:blip>
          <a:srcRect l="9090" t="4927" b="4163"/>
          <a:stretch/>
        </p:blipFill>
        <p:spPr>
          <a:xfrm>
            <a:off x="1" y="8"/>
            <a:ext cx="9144003" cy="5143493"/>
          </a:xfrm>
          <a:prstGeom prst="rect">
            <a:avLst/>
          </a:prstGeom>
          <a:noFill/>
          <a:ln>
            <a:noFill/>
          </a:ln>
        </p:spPr>
      </p:pic>
      <p:sp>
        <p:nvSpPr>
          <p:cNvPr id="279" name="Google Shape;279;p44"/>
          <p:cNvSpPr/>
          <p:nvPr/>
        </p:nvSpPr>
        <p:spPr>
          <a:xfrm rot="10800000">
            <a:off x="-153" y="115"/>
            <a:ext cx="632100" cy="4249500"/>
          </a:xfrm>
          <a:prstGeom prst="triangle">
            <a:avLst>
              <a:gd name="adj" fmla="val 100000"/>
            </a:avLst>
          </a:prstGeom>
          <a:solidFill>
            <a:schemeClr val="accent1">
              <a:alpha val="8471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280" name="Google Shape;280;p44"/>
          <p:cNvSpPr/>
          <p:nvPr/>
        </p:nvSpPr>
        <p:spPr>
          <a:xfrm>
            <a:off x="1218141" y="0"/>
            <a:ext cx="7029600" cy="5143500"/>
          </a:xfrm>
          <a:prstGeom prst="parallelogram">
            <a:avLst>
              <a:gd name="adj" fmla="val 14937"/>
            </a:avLst>
          </a:prstGeom>
          <a:solidFill>
            <a:schemeClr val="lt1">
              <a:alpha val="8863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Trebuchet MS"/>
              <a:ea typeface="Trebuchet MS"/>
              <a:cs typeface="Trebuchet MS"/>
              <a:sym typeface="Trebuchet MS"/>
            </a:endParaRPr>
          </a:p>
        </p:txBody>
      </p:sp>
      <p:cxnSp>
        <p:nvCxnSpPr>
          <p:cNvPr id="281" name="Google Shape;281;p44"/>
          <p:cNvCxnSpPr/>
          <p:nvPr/>
        </p:nvCxnSpPr>
        <p:spPr>
          <a:xfrm>
            <a:off x="7028259" y="0"/>
            <a:ext cx="914400" cy="5143500"/>
          </a:xfrm>
          <a:prstGeom prst="straightConnector1">
            <a:avLst/>
          </a:prstGeom>
          <a:noFill/>
          <a:ln w="7150" cap="flat" cmpd="sng">
            <a:solidFill>
              <a:srgbClr val="BFBFBF"/>
            </a:solidFill>
            <a:prstDash val="solid"/>
            <a:round/>
            <a:headEnd type="none" w="sm" len="sm"/>
            <a:tailEnd type="none" w="sm" len="sm"/>
          </a:ln>
        </p:spPr>
      </p:cxnSp>
      <p:cxnSp>
        <p:nvCxnSpPr>
          <p:cNvPr id="282" name="Google Shape;282;p44"/>
          <p:cNvCxnSpPr/>
          <p:nvPr/>
        </p:nvCxnSpPr>
        <p:spPr>
          <a:xfrm flipH="1">
            <a:off x="5568919" y="2761060"/>
            <a:ext cx="3572700" cy="2382600"/>
          </a:xfrm>
          <a:prstGeom prst="straightConnector1">
            <a:avLst/>
          </a:prstGeom>
          <a:noFill/>
          <a:ln w="7150" cap="flat" cmpd="sng">
            <a:solidFill>
              <a:srgbClr val="D8D8D8"/>
            </a:solidFill>
            <a:prstDash val="solid"/>
            <a:round/>
            <a:headEnd type="none" w="sm" len="sm"/>
            <a:tailEnd type="none" w="sm" len="sm"/>
          </a:ln>
        </p:spPr>
      </p:cxnSp>
      <p:sp>
        <p:nvSpPr>
          <p:cNvPr id="283" name="Google Shape;283;p44"/>
          <p:cNvSpPr/>
          <p:nvPr/>
        </p:nvSpPr>
        <p:spPr>
          <a:xfrm>
            <a:off x="6886107" y="-6350"/>
            <a:ext cx="2255512" cy="5149850"/>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284" name="Google Shape;284;p44"/>
          <p:cNvSpPr txBox="1">
            <a:spLocks noGrp="1"/>
          </p:cNvSpPr>
          <p:nvPr>
            <p:ph type="title"/>
          </p:nvPr>
        </p:nvSpPr>
        <p:spPr>
          <a:xfrm>
            <a:off x="2089535" y="457200"/>
            <a:ext cx="4866000" cy="990600"/>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accent1"/>
              </a:buClr>
              <a:buSzPts val="2700"/>
              <a:buFont typeface="Trebuchet MS"/>
              <a:buNone/>
            </a:pPr>
            <a:r>
              <a:rPr lang="en"/>
              <a:t>Issues with New Lease</a:t>
            </a:r>
            <a:endParaRPr/>
          </a:p>
        </p:txBody>
      </p:sp>
      <p:sp>
        <p:nvSpPr>
          <p:cNvPr id="285" name="Google Shape;285;p44"/>
          <p:cNvSpPr/>
          <p:nvPr/>
        </p:nvSpPr>
        <p:spPr>
          <a:xfrm>
            <a:off x="7202582" y="-6350"/>
            <a:ext cx="1942850" cy="5149850"/>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286" name="Google Shape;286;p44"/>
          <p:cNvSpPr/>
          <p:nvPr/>
        </p:nvSpPr>
        <p:spPr>
          <a:xfrm>
            <a:off x="6699250" y="2286000"/>
            <a:ext cx="2445000" cy="2857500"/>
          </a:xfrm>
          <a:prstGeom prst="triangle">
            <a:avLst>
              <a:gd name="adj" fmla="val 100000"/>
            </a:avLst>
          </a:prstGeom>
          <a:solidFill>
            <a:schemeClr val="accent2">
              <a:alpha val="7176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287" name="Google Shape;287;p44"/>
          <p:cNvSpPr txBox="1">
            <a:spLocks noGrp="1"/>
          </p:cNvSpPr>
          <p:nvPr>
            <p:ph type="body" idx="1"/>
          </p:nvPr>
        </p:nvSpPr>
        <p:spPr>
          <a:xfrm>
            <a:off x="2089535" y="1192925"/>
            <a:ext cx="5110800" cy="3272100"/>
          </a:xfrm>
          <a:prstGeom prst="rect">
            <a:avLst/>
          </a:prstGeom>
          <a:noFill/>
          <a:ln>
            <a:noFill/>
          </a:ln>
        </p:spPr>
        <p:txBody>
          <a:bodyPr spcFirstLastPara="1" wrap="square" lIns="68575" tIns="34275" rIns="68575" bIns="34275" anchor="t" anchorCtr="0">
            <a:noAutofit/>
          </a:bodyPr>
          <a:lstStyle/>
          <a:p>
            <a:pPr marL="254000" lvl="0" indent="-259715" algn="l" rtl="0">
              <a:lnSpc>
                <a:spcPct val="105000"/>
              </a:lnSpc>
              <a:spcBef>
                <a:spcPts val="0"/>
              </a:spcBef>
              <a:spcAft>
                <a:spcPts val="0"/>
              </a:spcAft>
              <a:buSzPts val="1490"/>
              <a:buChar char="●"/>
            </a:pPr>
            <a:r>
              <a:rPr lang="en" sz="1829" b="1"/>
              <a:t>Property taxes are </a:t>
            </a:r>
            <a:r>
              <a:rPr lang="en" sz="1829"/>
              <a:t>variable and have more than </a:t>
            </a:r>
            <a:r>
              <a:rPr lang="en" sz="1829" b="1"/>
              <a:t>doubled</a:t>
            </a:r>
            <a:r>
              <a:rPr lang="en" sz="1829"/>
              <a:t> in the past decade.</a:t>
            </a:r>
            <a:endParaRPr sz="1829"/>
          </a:p>
          <a:p>
            <a:pPr marL="254000" lvl="0" indent="-259715" algn="l" rtl="0">
              <a:lnSpc>
                <a:spcPct val="105000"/>
              </a:lnSpc>
              <a:spcBef>
                <a:spcPts val="800"/>
              </a:spcBef>
              <a:spcAft>
                <a:spcPts val="0"/>
              </a:spcAft>
              <a:buSzPts val="1490"/>
              <a:buChar char="●"/>
            </a:pPr>
            <a:r>
              <a:rPr lang="en" sz="1829" b="1"/>
              <a:t>Building insurance </a:t>
            </a:r>
            <a:r>
              <a:rPr lang="en" sz="1829"/>
              <a:t>is expensive and goes up about </a:t>
            </a:r>
            <a:r>
              <a:rPr lang="en" sz="1829" b="1"/>
              <a:t>10% </a:t>
            </a:r>
            <a:r>
              <a:rPr lang="en" sz="1829"/>
              <a:t>per year.</a:t>
            </a:r>
            <a:endParaRPr sz="1829"/>
          </a:p>
          <a:p>
            <a:pPr marL="254000" lvl="0" indent="-259715" algn="l" rtl="0">
              <a:lnSpc>
                <a:spcPct val="105000"/>
              </a:lnSpc>
              <a:spcBef>
                <a:spcPts val="800"/>
              </a:spcBef>
              <a:spcAft>
                <a:spcPts val="0"/>
              </a:spcAft>
              <a:buSzPts val="1490"/>
              <a:buChar char="●"/>
            </a:pPr>
            <a:r>
              <a:rPr lang="en" sz="1829"/>
              <a:t>We operate at margin or in some years below margin and therefore cannot afford an </a:t>
            </a:r>
            <a:r>
              <a:rPr lang="en" sz="1829" b="1"/>
              <a:t>extra $11,000 </a:t>
            </a:r>
            <a:r>
              <a:rPr lang="en" sz="1829"/>
              <a:t>in building insurance annually.</a:t>
            </a:r>
            <a:endParaRPr sz="1829"/>
          </a:p>
          <a:p>
            <a:pPr marL="254000" lvl="0" indent="-259715" algn="l" rtl="0">
              <a:lnSpc>
                <a:spcPct val="105000"/>
              </a:lnSpc>
              <a:spcBef>
                <a:spcPts val="800"/>
              </a:spcBef>
              <a:spcAft>
                <a:spcPts val="0"/>
              </a:spcAft>
              <a:buSzPts val="1490"/>
              <a:buChar char="●"/>
            </a:pPr>
            <a:r>
              <a:rPr lang="en" sz="1829"/>
              <a:t>Based on our projected revenue and expenses, we </a:t>
            </a:r>
            <a:r>
              <a:rPr lang="en" sz="1829" b="1"/>
              <a:t>would not be able to afford rent in the next ten years</a:t>
            </a:r>
            <a:r>
              <a:rPr lang="en" sz="1829"/>
              <a:t>.</a:t>
            </a:r>
            <a:endParaRPr sz="1829"/>
          </a:p>
          <a:p>
            <a:pPr marL="254000" lvl="0" indent="-190500" algn="l" rtl="0">
              <a:lnSpc>
                <a:spcPct val="105000"/>
              </a:lnSpc>
              <a:spcBef>
                <a:spcPts val="800"/>
              </a:spcBef>
              <a:spcAft>
                <a:spcPts val="0"/>
              </a:spcAft>
              <a:buSzPts val="935"/>
              <a:buNone/>
            </a:pPr>
            <a:endParaRPr sz="1829"/>
          </a:p>
          <a:p>
            <a:pPr marL="254000" lvl="0" indent="-190500" algn="l" rtl="0">
              <a:lnSpc>
                <a:spcPct val="105000"/>
              </a:lnSpc>
              <a:spcBef>
                <a:spcPts val="800"/>
              </a:spcBef>
              <a:spcAft>
                <a:spcPts val="0"/>
              </a:spcAft>
              <a:buSzPts val="935"/>
              <a:buNone/>
            </a:pPr>
            <a:endParaRPr sz="1530"/>
          </a:p>
        </p:txBody>
      </p:sp>
      <p:sp>
        <p:nvSpPr>
          <p:cNvPr id="288" name="Google Shape;288;p44"/>
          <p:cNvSpPr/>
          <p:nvPr/>
        </p:nvSpPr>
        <p:spPr>
          <a:xfrm>
            <a:off x="7000875" y="-6350"/>
            <a:ext cx="2136365" cy="5149850"/>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9F4210">
              <a:alpha val="4667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289" name="Google Shape;289;p44"/>
          <p:cNvSpPr/>
          <p:nvPr/>
        </p:nvSpPr>
        <p:spPr>
          <a:xfrm>
            <a:off x="8174048" y="-6350"/>
            <a:ext cx="967571" cy="51435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F06C46">
              <a:alpha val="6980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290" name="Google Shape;290;p44"/>
          <p:cNvSpPr/>
          <p:nvPr/>
        </p:nvSpPr>
        <p:spPr>
          <a:xfrm>
            <a:off x="8204249" y="-6350"/>
            <a:ext cx="937369" cy="51435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9"/>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291" name="Google Shape;291;p44"/>
          <p:cNvSpPr/>
          <p:nvPr/>
        </p:nvSpPr>
        <p:spPr>
          <a:xfrm>
            <a:off x="7778750" y="2692400"/>
            <a:ext cx="1362900" cy="2451000"/>
          </a:xfrm>
          <a:prstGeom prst="triangle">
            <a:avLst>
              <a:gd name="adj" fmla="val 100000"/>
            </a:avLst>
          </a:prstGeom>
          <a:solidFill>
            <a:schemeClr val="accent1">
              <a:alpha val="800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5"/>
          <p:cNvSpPr txBox="1">
            <a:spLocks noGrp="1"/>
          </p:cNvSpPr>
          <p:nvPr>
            <p:ph type="title"/>
          </p:nvPr>
        </p:nvSpPr>
        <p:spPr>
          <a:xfrm>
            <a:off x="508001" y="457200"/>
            <a:ext cx="5466000" cy="4434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accent1"/>
              </a:buClr>
              <a:buSzPts val="3300"/>
              <a:buFont typeface="Trebuchet MS"/>
              <a:buNone/>
            </a:pPr>
            <a:r>
              <a:rPr lang="en" sz="3300"/>
              <a:t>Final Lease Agreement</a:t>
            </a:r>
            <a:endParaRPr/>
          </a:p>
        </p:txBody>
      </p:sp>
      <p:sp>
        <p:nvSpPr>
          <p:cNvPr id="297" name="Google Shape;297;p45"/>
          <p:cNvSpPr txBox="1">
            <a:spLocks noGrp="1"/>
          </p:cNvSpPr>
          <p:nvPr>
            <p:ph type="body" idx="1"/>
          </p:nvPr>
        </p:nvSpPr>
        <p:spPr>
          <a:xfrm>
            <a:off x="4480487" y="1802245"/>
            <a:ext cx="3280200" cy="2910600"/>
          </a:xfrm>
          <a:prstGeom prst="rect">
            <a:avLst/>
          </a:prstGeom>
          <a:noFill/>
          <a:ln>
            <a:noFill/>
          </a:ln>
        </p:spPr>
        <p:txBody>
          <a:bodyPr spcFirstLastPara="1" wrap="square" lIns="68575" tIns="34275" rIns="68575" bIns="34275" anchor="t" anchorCtr="0">
            <a:normAutofit lnSpcReduction="20000"/>
          </a:bodyPr>
          <a:lstStyle/>
          <a:p>
            <a:pPr marL="254000" lvl="0" indent="-254000" algn="l" rtl="0">
              <a:spcBef>
                <a:spcPts val="0"/>
              </a:spcBef>
              <a:spcAft>
                <a:spcPts val="0"/>
              </a:spcAft>
              <a:buClr>
                <a:schemeClr val="lt1"/>
              </a:buClr>
              <a:buSzPts val="1400"/>
              <a:buChar char="➢"/>
            </a:pPr>
            <a:r>
              <a:rPr lang="en" sz="1800">
                <a:solidFill>
                  <a:schemeClr val="lt1"/>
                </a:solidFill>
              </a:rPr>
              <a:t>Lease term is for </a:t>
            </a:r>
            <a:r>
              <a:rPr lang="en" sz="1800" b="1">
                <a:solidFill>
                  <a:schemeClr val="lt1"/>
                </a:solidFill>
              </a:rPr>
              <a:t>five years </a:t>
            </a:r>
            <a:endParaRPr>
              <a:solidFill>
                <a:schemeClr val="lt1"/>
              </a:solidFill>
            </a:endParaRPr>
          </a:p>
          <a:p>
            <a:pPr marL="254000" lvl="0" indent="-254000" algn="l" rtl="0">
              <a:spcBef>
                <a:spcPts val="800"/>
              </a:spcBef>
              <a:spcAft>
                <a:spcPts val="0"/>
              </a:spcAft>
              <a:buClr>
                <a:schemeClr val="lt1"/>
              </a:buClr>
              <a:buSzPts val="1400"/>
              <a:buChar char="➢"/>
            </a:pPr>
            <a:r>
              <a:rPr lang="en" sz="1800">
                <a:solidFill>
                  <a:schemeClr val="lt1"/>
                </a:solidFill>
              </a:rPr>
              <a:t>Lowered rent to </a:t>
            </a:r>
            <a:r>
              <a:rPr lang="en" sz="1800" b="1">
                <a:solidFill>
                  <a:schemeClr val="lt1"/>
                </a:solidFill>
              </a:rPr>
              <a:t>$82,000</a:t>
            </a:r>
            <a:r>
              <a:rPr lang="en" sz="1800">
                <a:solidFill>
                  <a:schemeClr val="lt1"/>
                </a:solidFill>
              </a:rPr>
              <a:t> per year with increases every two years.</a:t>
            </a:r>
            <a:endParaRPr>
              <a:solidFill>
                <a:schemeClr val="lt1"/>
              </a:solidFill>
            </a:endParaRPr>
          </a:p>
          <a:p>
            <a:pPr marL="254000" lvl="0" indent="-254000" algn="l" rtl="0">
              <a:spcBef>
                <a:spcPts val="800"/>
              </a:spcBef>
              <a:spcAft>
                <a:spcPts val="0"/>
              </a:spcAft>
              <a:buClr>
                <a:schemeClr val="lt1"/>
              </a:buClr>
              <a:buSzPts val="1400"/>
              <a:buChar char="➢"/>
            </a:pPr>
            <a:r>
              <a:rPr lang="en" sz="1800">
                <a:solidFill>
                  <a:schemeClr val="lt1"/>
                </a:solidFill>
              </a:rPr>
              <a:t>Property Taxes lowered to </a:t>
            </a:r>
            <a:r>
              <a:rPr lang="en" sz="1800" b="1">
                <a:solidFill>
                  <a:schemeClr val="lt1"/>
                </a:solidFill>
              </a:rPr>
              <a:t>$82,000 </a:t>
            </a:r>
            <a:r>
              <a:rPr lang="en" sz="1800">
                <a:solidFill>
                  <a:schemeClr val="lt1"/>
                </a:solidFill>
              </a:rPr>
              <a:t>annually.</a:t>
            </a:r>
            <a:endParaRPr>
              <a:solidFill>
                <a:schemeClr val="lt1"/>
              </a:solidFill>
            </a:endParaRPr>
          </a:p>
          <a:p>
            <a:pPr marL="254000" lvl="0" indent="-254000" algn="l" rtl="0">
              <a:spcBef>
                <a:spcPts val="800"/>
              </a:spcBef>
              <a:spcAft>
                <a:spcPts val="0"/>
              </a:spcAft>
              <a:buClr>
                <a:schemeClr val="lt1"/>
              </a:buClr>
              <a:buSzPts val="1400"/>
              <a:buChar char="➢"/>
            </a:pPr>
            <a:r>
              <a:rPr lang="en" sz="1800">
                <a:solidFill>
                  <a:schemeClr val="lt1"/>
                </a:solidFill>
              </a:rPr>
              <a:t>We will pay </a:t>
            </a:r>
            <a:r>
              <a:rPr lang="en" sz="1800" b="1">
                <a:solidFill>
                  <a:schemeClr val="lt1"/>
                </a:solidFill>
              </a:rPr>
              <a:t>$11,000 </a:t>
            </a:r>
            <a:r>
              <a:rPr lang="en" sz="1800">
                <a:solidFill>
                  <a:schemeClr val="lt1"/>
                </a:solidFill>
              </a:rPr>
              <a:t>for building insurance annually</a:t>
            </a:r>
            <a:endParaRPr>
              <a:solidFill>
                <a:schemeClr val="lt1"/>
              </a:solidFill>
            </a:endParaRPr>
          </a:p>
          <a:p>
            <a:pPr marL="254000" lvl="0" indent="-190500" algn="l" rtl="0">
              <a:spcBef>
                <a:spcPts val="800"/>
              </a:spcBef>
              <a:spcAft>
                <a:spcPts val="0"/>
              </a:spcAft>
              <a:buSzPts val="1100"/>
              <a:buNone/>
            </a:pPr>
            <a:endParaRPr>
              <a:solidFill>
                <a:schemeClr val="lt1"/>
              </a:solidFill>
            </a:endParaRPr>
          </a:p>
        </p:txBody>
      </p:sp>
      <p:sp>
        <p:nvSpPr>
          <p:cNvPr id="298" name="Google Shape;298;p45"/>
          <p:cNvSpPr txBox="1"/>
          <p:nvPr/>
        </p:nvSpPr>
        <p:spPr>
          <a:xfrm>
            <a:off x="508000" y="1177013"/>
            <a:ext cx="1979100" cy="443400"/>
          </a:xfrm>
          <a:prstGeom prst="rect">
            <a:avLst/>
          </a:prstGeom>
          <a:noFill/>
          <a:ln>
            <a:noFill/>
          </a:ln>
        </p:spPr>
        <p:txBody>
          <a:bodyPr spcFirstLastPara="1" wrap="square" lIns="68575" tIns="34275" rIns="68575" bIns="34275" anchor="t" anchorCtr="0">
            <a:normAutofit lnSpcReduction="10000"/>
          </a:bodyPr>
          <a:lstStyle/>
          <a:p>
            <a:pPr marL="0" marR="0" lvl="0" indent="0" algn="l" rtl="0">
              <a:spcBef>
                <a:spcPts val="0"/>
              </a:spcBef>
              <a:spcAft>
                <a:spcPts val="0"/>
              </a:spcAft>
              <a:buClr>
                <a:schemeClr val="accent1"/>
              </a:buClr>
              <a:buSzPts val="2700"/>
              <a:buFont typeface="Trebuchet MS"/>
              <a:buNone/>
            </a:pPr>
            <a:r>
              <a:rPr lang="en" sz="2700">
                <a:solidFill>
                  <a:schemeClr val="lt1"/>
                </a:solidFill>
                <a:latin typeface="Trebuchet MS"/>
                <a:ea typeface="Trebuchet MS"/>
                <a:cs typeface="Trebuchet MS"/>
                <a:sym typeface="Trebuchet MS"/>
              </a:rPr>
              <a:t>Past Leases</a:t>
            </a:r>
            <a:endParaRPr sz="1100">
              <a:solidFill>
                <a:schemeClr val="lt1"/>
              </a:solidFill>
            </a:endParaRPr>
          </a:p>
        </p:txBody>
      </p:sp>
      <p:sp>
        <p:nvSpPr>
          <p:cNvPr id="299" name="Google Shape;299;p45"/>
          <p:cNvSpPr txBox="1"/>
          <p:nvPr/>
        </p:nvSpPr>
        <p:spPr>
          <a:xfrm>
            <a:off x="4480463" y="1129724"/>
            <a:ext cx="1979100" cy="443400"/>
          </a:xfrm>
          <a:prstGeom prst="rect">
            <a:avLst/>
          </a:prstGeom>
          <a:noFill/>
          <a:ln>
            <a:noFill/>
          </a:ln>
        </p:spPr>
        <p:txBody>
          <a:bodyPr spcFirstLastPara="1" wrap="square" lIns="68575" tIns="34275" rIns="68575" bIns="34275" anchor="t" anchorCtr="0">
            <a:normAutofit lnSpcReduction="10000"/>
          </a:bodyPr>
          <a:lstStyle/>
          <a:p>
            <a:pPr marL="0" marR="0" lvl="0" indent="0" algn="l" rtl="0">
              <a:spcBef>
                <a:spcPts val="0"/>
              </a:spcBef>
              <a:spcAft>
                <a:spcPts val="0"/>
              </a:spcAft>
              <a:buClr>
                <a:schemeClr val="accent1"/>
              </a:buClr>
              <a:buSzPts val="2700"/>
              <a:buFont typeface="Trebuchet MS"/>
              <a:buNone/>
            </a:pPr>
            <a:r>
              <a:rPr lang="en" sz="2700">
                <a:solidFill>
                  <a:schemeClr val="lt1"/>
                </a:solidFill>
                <a:latin typeface="Trebuchet MS"/>
                <a:ea typeface="Trebuchet MS"/>
                <a:cs typeface="Trebuchet MS"/>
                <a:sym typeface="Trebuchet MS"/>
              </a:rPr>
              <a:t>Final Lease</a:t>
            </a:r>
            <a:endParaRPr sz="1100">
              <a:solidFill>
                <a:schemeClr val="lt1"/>
              </a:solidFill>
            </a:endParaRPr>
          </a:p>
        </p:txBody>
      </p:sp>
      <p:sp>
        <p:nvSpPr>
          <p:cNvPr id="300" name="Google Shape;300;p45"/>
          <p:cNvSpPr txBox="1"/>
          <p:nvPr/>
        </p:nvSpPr>
        <p:spPr>
          <a:xfrm>
            <a:off x="304351" y="1802225"/>
            <a:ext cx="3671400" cy="2910600"/>
          </a:xfrm>
          <a:prstGeom prst="rect">
            <a:avLst/>
          </a:prstGeom>
          <a:noFill/>
          <a:ln>
            <a:noFill/>
          </a:ln>
        </p:spPr>
        <p:txBody>
          <a:bodyPr spcFirstLastPara="1" wrap="square" lIns="68575" tIns="34275" rIns="68575" bIns="34275" anchor="t" anchorCtr="0">
            <a:noAutofit/>
          </a:bodyPr>
          <a:lstStyle/>
          <a:p>
            <a:pPr marL="457200" marR="0" lvl="0" indent="-342900" algn="l" rtl="0">
              <a:lnSpc>
                <a:spcPct val="115000"/>
              </a:lnSpc>
              <a:spcBef>
                <a:spcPts val="0"/>
              </a:spcBef>
              <a:spcAft>
                <a:spcPts val="0"/>
              </a:spcAft>
              <a:buClr>
                <a:schemeClr val="lt1"/>
              </a:buClr>
              <a:buSzPts val="1800"/>
              <a:buFont typeface="Trebuchet MS"/>
              <a:buChar char="➢"/>
            </a:pPr>
            <a:r>
              <a:rPr lang="en" sz="1800">
                <a:solidFill>
                  <a:schemeClr val="lt1"/>
                </a:solidFill>
                <a:latin typeface="Roboto"/>
                <a:ea typeface="Roboto"/>
                <a:cs typeface="Roboto"/>
                <a:sym typeface="Roboto"/>
              </a:rPr>
              <a:t>Lease term is for </a:t>
            </a:r>
            <a:r>
              <a:rPr lang="en" sz="1800" b="1">
                <a:solidFill>
                  <a:schemeClr val="lt1"/>
                </a:solidFill>
                <a:latin typeface="Roboto"/>
                <a:ea typeface="Roboto"/>
                <a:cs typeface="Roboto"/>
                <a:sym typeface="Roboto"/>
              </a:rPr>
              <a:t>ten years </a:t>
            </a:r>
            <a:endParaRPr sz="1800" b="1">
              <a:solidFill>
                <a:schemeClr val="lt1"/>
              </a:solidFill>
              <a:latin typeface="Roboto"/>
              <a:ea typeface="Roboto"/>
              <a:cs typeface="Roboto"/>
              <a:sym typeface="Roboto"/>
            </a:endParaRPr>
          </a:p>
          <a:p>
            <a:pPr marL="457200" marR="0" lvl="0" indent="-342900" algn="l" rtl="0">
              <a:lnSpc>
                <a:spcPct val="115000"/>
              </a:lnSpc>
              <a:spcBef>
                <a:spcPts val="0"/>
              </a:spcBef>
              <a:spcAft>
                <a:spcPts val="0"/>
              </a:spcAft>
              <a:buClr>
                <a:schemeClr val="lt1"/>
              </a:buClr>
              <a:buSzPts val="1800"/>
              <a:buFont typeface="Trebuchet MS"/>
              <a:buChar char="➢"/>
            </a:pPr>
            <a:r>
              <a:rPr lang="en" sz="1800">
                <a:solidFill>
                  <a:schemeClr val="lt1"/>
                </a:solidFill>
                <a:latin typeface="Roboto"/>
                <a:ea typeface="Roboto"/>
                <a:cs typeface="Roboto"/>
                <a:sym typeface="Roboto"/>
              </a:rPr>
              <a:t>Rent was about </a:t>
            </a:r>
            <a:r>
              <a:rPr lang="en" sz="1800" b="1">
                <a:solidFill>
                  <a:schemeClr val="lt1"/>
                </a:solidFill>
                <a:latin typeface="Roboto"/>
                <a:ea typeface="Roboto"/>
                <a:cs typeface="Roboto"/>
                <a:sym typeface="Roboto"/>
              </a:rPr>
              <a:t>$97,000 </a:t>
            </a:r>
            <a:r>
              <a:rPr lang="en" sz="1800">
                <a:solidFill>
                  <a:schemeClr val="lt1"/>
                </a:solidFill>
                <a:latin typeface="Roboto"/>
                <a:ea typeface="Roboto"/>
                <a:cs typeface="Roboto"/>
                <a:sym typeface="Roboto"/>
              </a:rPr>
              <a:t>per year with increases every year</a:t>
            </a:r>
            <a:endParaRPr sz="1800">
              <a:solidFill>
                <a:schemeClr val="lt1"/>
              </a:solidFill>
              <a:latin typeface="Roboto"/>
              <a:ea typeface="Roboto"/>
              <a:cs typeface="Roboto"/>
              <a:sym typeface="Roboto"/>
            </a:endParaRPr>
          </a:p>
          <a:p>
            <a:pPr marL="457200" marR="0" lvl="0" indent="-342900" algn="l" rtl="0">
              <a:lnSpc>
                <a:spcPct val="115000"/>
              </a:lnSpc>
              <a:spcBef>
                <a:spcPts val="0"/>
              </a:spcBef>
              <a:spcAft>
                <a:spcPts val="0"/>
              </a:spcAft>
              <a:buClr>
                <a:schemeClr val="lt1"/>
              </a:buClr>
              <a:buSzPts val="1800"/>
              <a:buFont typeface="Trebuchet MS"/>
              <a:buChar char="➢"/>
            </a:pPr>
            <a:r>
              <a:rPr lang="en" sz="1800">
                <a:solidFill>
                  <a:schemeClr val="lt1"/>
                </a:solidFill>
                <a:latin typeface="Roboto"/>
                <a:ea typeface="Roboto"/>
                <a:cs typeface="Roboto"/>
                <a:sym typeface="Roboto"/>
              </a:rPr>
              <a:t>Property Taxes </a:t>
            </a:r>
            <a:r>
              <a:rPr lang="en" sz="1800" b="1">
                <a:solidFill>
                  <a:schemeClr val="lt1"/>
                </a:solidFill>
                <a:latin typeface="Roboto"/>
                <a:ea typeface="Roboto"/>
                <a:cs typeface="Roboto"/>
                <a:sym typeface="Roboto"/>
              </a:rPr>
              <a:t>$97,000</a:t>
            </a:r>
            <a:r>
              <a:rPr lang="en" sz="1800">
                <a:solidFill>
                  <a:schemeClr val="lt1"/>
                </a:solidFill>
                <a:latin typeface="Roboto"/>
                <a:ea typeface="Roboto"/>
                <a:cs typeface="Roboto"/>
                <a:sym typeface="Roboto"/>
              </a:rPr>
              <a:t> annually</a:t>
            </a:r>
            <a:endParaRPr sz="1800">
              <a:solidFill>
                <a:schemeClr val="lt1"/>
              </a:solidFill>
              <a:latin typeface="Roboto"/>
              <a:ea typeface="Roboto"/>
              <a:cs typeface="Roboto"/>
              <a:sym typeface="Roboto"/>
            </a:endParaRPr>
          </a:p>
          <a:p>
            <a:pPr marL="457200" marR="0" lvl="0" indent="-342900" algn="l" rtl="0">
              <a:lnSpc>
                <a:spcPct val="115000"/>
              </a:lnSpc>
              <a:spcBef>
                <a:spcPts val="0"/>
              </a:spcBef>
              <a:spcAft>
                <a:spcPts val="0"/>
              </a:spcAft>
              <a:buClr>
                <a:schemeClr val="lt1"/>
              </a:buClr>
              <a:buSzPts val="1800"/>
              <a:buFont typeface="Trebuchet MS"/>
              <a:buChar char="➢"/>
            </a:pPr>
            <a:r>
              <a:rPr lang="en" sz="1800">
                <a:solidFill>
                  <a:schemeClr val="lt1"/>
                </a:solidFill>
                <a:latin typeface="Roboto"/>
                <a:ea typeface="Roboto"/>
                <a:cs typeface="Roboto"/>
                <a:sym typeface="Roboto"/>
              </a:rPr>
              <a:t>We paid </a:t>
            </a:r>
            <a:r>
              <a:rPr lang="en" sz="1800" b="1">
                <a:solidFill>
                  <a:schemeClr val="lt1"/>
                </a:solidFill>
                <a:latin typeface="Roboto"/>
                <a:ea typeface="Roboto"/>
                <a:cs typeface="Roboto"/>
                <a:sym typeface="Roboto"/>
              </a:rPr>
              <a:t>$0 </a:t>
            </a:r>
            <a:r>
              <a:rPr lang="en" sz="1800">
                <a:solidFill>
                  <a:schemeClr val="lt1"/>
                </a:solidFill>
                <a:latin typeface="Roboto"/>
                <a:ea typeface="Roboto"/>
                <a:cs typeface="Roboto"/>
                <a:sym typeface="Roboto"/>
              </a:rPr>
              <a:t>for building insurance annually</a:t>
            </a:r>
            <a:endParaRPr sz="1800">
              <a:solidFill>
                <a:schemeClr val="lt1"/>
              </a:solidFill>
              <a:latin typeface="Roboto"/>
              <a:ea typeface="Roboto"/>
              <a:cs typeface="Roboto"/>
              <a:sym typeface="Roboto"/>
            </a:endParaRPr>
          </a:p>
          <a:p>
            <a:pPr marL="0" marR="0" lvl="0" indent="0" algn="l" rtl="0">
              <a:spcBef>
                <a:spcPts val="800"/>
              </a:spcBef>
              <a:spcAft>
                <a:spcPts val="0"/>
              </a:spcAft>
              <a:buClr>
                <a:schemeClr val="accent1"/>
              </a:buClr>
              <a:buSzPts val="1400"/>
              <a:buFont typeface="Noto Sans Symbols"/>
              <a:buNone/>
            </a:pPr>
            <a:endParaRPr sz="1800">
              <a:solidFill>
                <a:srgbClr val="3F3F3F"/>
              </a:solidFill>
              <a:latin typeface="Roboto"/>
              <a:ea typeface="Roboto"/>
              <a:cs typeface="Roboto"/>
              <a:sym typeface="Roboto"/>
            </a:endParaRPr>
          </a:p>
          <a:p>
            <a:pPr marL="254000" marR="0" lvl="0" indent="-190500" algn="l" rtl="0">
              <a:spcBef>
                <a:spcPts val="800"/>
              </a:spcBef>
              <a:spcAft>
                <a:spcPts val="0"/>
              </a:spcAft>
              <a:buClr>
                <a:schemeClr val="accent1"/>
              </a:buClr>
              <a:buSzPts val="1100"/>
              <a:buFont typeface="Noto Sans Symbols"/>
              <a:buNone/>
            </a:pPr>
            <a:endParaRPr sz="1400">
              <a:solidFill>
                <a:srgbClr val="3F3F3F"/>
              </a:solidFill>
              <a:latin typeface="Trebuchet MS"/>
              <a:ea typeface="Trebuchet MS"/>
              <a:cs typeface="Trebuchet MS"/>
              <a:sym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4"/>
        <p:cNvGrpSpPr/>
        <p:nvPr/>
      </p:nvGrpSpPr>
      <p:grpSpPr>
        <a:xfrm>
          <a:off x="0" y="0"/>
          <a:ext cx="0" cy="0"/>
          <a:chOff x="0" y="0"/>
          <a:chExt cx="0" cy="0"/>
        </a:xfrm>
      </p:grpSpPr>
      <p:sp>
        <p:nvSpPr>
          <p:cNvPr id="305" name="Google Shape;305;p46"/>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306" name="Google Shape;306;p46"/>
          <p:cNvSpPr txBox="1">
            <a:spLocks noGrp="1"/>
          </p:cNvSpPr>
          <p:nvPr>
            <p:ph type="title"/>
          </p:nvPr>
        </p:nvSpPr>
        <p:spPr>
          <a:xfrm>
            <a:off x="222425" y="1036875"/>
            <a:ext cx="2927400" cy="30696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sz="1760">
                <a:solidFill>
                  <a:srgbClr val="3F3F3F"/>
                </a:solidFill>
                <a:latin typeface="Trebuchet MS"/>
                <a:ea typeface="Trebuchet MS"/>
                <a:cs typeface="Trebuchet MS"/>
                <a:sym typeface="Trebuchet MS"/>
              </a:rPr>
              <a:t>Thank you to fellow task force members Jan Wagner and June Mendoza. Thank you to the TCOTC Finance Committee and Board for your input and suggestions.</a:t>
            </a:r>
            <a:endParaRPr sz="1760">
              <a:solidFill>
                <a:srgbClr val="A5300F"/>
              </a:solidFill>
              <a:latin typeface="Trebuchet MS"/>
              <a:ea typeface="Trebuchet MS"/>
              <a:cs typeface="Trebuchet MS"/>
              <a:sym typeface="Trebuchet MS"/>
            </a:endParaRPr>
          </a:p>
        </p:txBody>
      </p:sp>
      <p:grpSp>
        <p:nvGrpSpPr>
          <p:cNvPr id="307" name="Google Shape;307;p46"/>
          <p:cNvGrpSpPr/>
          <p:nvPr/>
        </p:nvGrpSpPr>
        <p:grpSpPr>
          <a:xfrm>
            <a:off x="996844" y="-6350"/>
            <a:ext cx="3575256" cy="5149935"/>
            <a:chOff x="7425125" y="-8467"/>
            <a:chExt cx="4767008" cy="6866580"/>
          </a:xfrm>
        </p:grpSpPr>
        <p:cxnSp>
          <p:nvCxnSpPr>
            <p:cNvPr id="308" name="Google Shape;308;p46"/>
            <p:cNvCxnSpPr/>
            <p:nvPr/>
          </p:nvCxnSpPr>
          <p:spPr>
            <a:xfrm>
              <a:off x="9371012" y="0"/>
              <a:ext cx="1219200" cy="6858000"/>
            </a:xfrm>
            <a:prstGeom prst="straightConnector1">
              <a:avLst/>
            </a:prstGeom>
            <a:noFill/>
            <a:ln w="7150" cap="flat" cmpd="sng">
              <a:solidFill>
                <a:srgbClr val="BFBFBF">
                  <a:alpha val="74900"/>
                </a:srgbClr>
              </a:solidFill>
              <a:prstDash val="solid"/>
              <a:round/>
              <a:headEnd type="none" w="sm" len="sm"/>
              <a:tailEnd type="none" w="sm" len="sm"/>
            </a:ln>
          </p:spPr>
        </p:cxnSp>
        <p:cxnSp>
          <p:nvCxnSpPr>
            <p:cNvPr id="309" name="Google Shape;309;p46"/>
            <p:cNvCxnSpPr/>
            <p:nvPr/>
          </p:nvCxnSpPr>
          <p:spPr>
            <a:xfrm flipH="1">
              <a:off x="7425125" y="3681413"/>
              <a:ext cx="4763700" cy="3176700"/>
            </a:xfrm>
            <a:prstGeom prst="straightConnector1">
              <a:avLst/>
            </a:prstGeom>
            <a:noFill/>
            <a:ln w="7150" cap="flat" cmpd="sng">
              <a:solidFill>
                <a:srgbClr val="BFBFBF">
                  <a:alpha val="80000"/>
                </a:srgbClr>
              </a:solidFill>
              <a:prstDash val="solid"/>
              <a:round/>
              <a:headEnd type="none" w="sm" len="sm"/>
              <a:tailEnd type="none" w="sm" len="sm"/>
            </a:ln>
          </p:spPr>
        </p:cxnSp>
        <p:sp>
          <p:nvSpPr>
            <p:cNvPr id="310" name="Google Shape;310;p46"/>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311" name="Google Shape;311;p46"/>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312" name="Google Shape;312;p46"/>
            <p:cNvSpPr/>
            <p:nvPr/>
          </p:nvSpPr>
          <p:spPr>
            <a:xfrm>
              <a:off x="8932333" y="3048000"/>
              <a:ext cx="3259800" cy="3810000"/>
            </a:xfrm>
            <a:prstGeom prst="triangle">
              <a:avLst>
                <a:gd name="adj" fmla="val 100000"/>
              </a:avLst>
            </a:prstGeom>
            <a:solidFill>
              <a:schemeClr val="accent2">
                <a:alpha val="7176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313" name="Google Shape;313;p46"/>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9F4210">
                <a:alpha val="6980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314" name="Google Shape;314;p46"/>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F06C46">
                <a:alpha val="6980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315" name="Google Shape;315;p46"/>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9"/>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316" name="Google Shape;316;p46"/>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grpSp>
      <p:sp>
        <p:nvSpPr>
          <p:cNvPr id="317" name="Google Shape;317;p46"/>
          <p:cNvSpPr/>
          <p:nvPr/>
        </p:nvSpPr>
        <p:spPr>
          <a:xfrm>
            <a:off x="4483289" y="0"/>
            <a:ext cx="466080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Trebuchet MS"/>
              <a:ea typeface="Trebuchet MS"/>
              <a:cs typeface="Trebuchet MS"/>
              <a:sym typeface="Trebuchet MS"/>
            </a:endParaRPr>
          </a:p>
        </p:txBody>
      </p:sp>
      <p:grpSp>
        <p:nvGrpSpPr>
          <p:cNvPr id="318" name="Google Shape;318;p46"/>
          <p:cNvGrpSpPr/>
          <p:nvPr/>
        </p:nvGrpSpPr>
        <p:grpSpPr>
          <a:xfrm>
            <a:off x="3687415" y="708878"/>
            <a:ext cx="4971645" cy="3733707"/>
            <a:chOff x="0" y="607"/>
            <a:chExt cx="6628860" cy="4978276"/>
          </a:xfrm>
        </p:grpSpPr>
        <p:sp>
          <p:nvSpPr>
            <p:cNvPr id="319" name="Google Shape;319;p46"/>
            <p:cNvSpPr/>
            <p:nvPr/>
          </p:nvSpPr>
          <p:spPr>
            <a:xfrm>
              <a:off x="0" y="607"/>
              <a:ext cx="6628800" cy="1422300"/>
            </a:xfrm>
            <a:prstGeom prst="roundRect">
              <a:avLst>
                <a:gd name="adj" fmla="val 10000"/>
              </a:avLst>
            </a:prstGeom>
            <a:solidFill>
              <a:srgbClr val="F2F2F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0" name="Google Shape;320;p46"/>
            <p:cNvSpPr/>
            <p:nvPr/>
          </p:nvSpPr>
          <p:spPr>
            <a:xfrm>
              <a:off x="430272" y="320645"/>
              <a:ext cx="782400" cy="782400"/>
            </a:xfrm>
            <a:prstGeom prst="rect">
              <a:avLst/>
            </a:prstGeom>
            <a:blipFill rotWithShape="1">
              <a:blip r:embed="rId3">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1" name="Google Shape;321;p46"/>
            <p:cNvSpPr/>
            <p:nvPr/>
          </p:nvSpPr>
          <p:spPr>
            <a:xfrm>
              <a:off x="1642860" y="607"/>
              <a:ext cx="4986000" cy="14223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2" name="Google Shape;322;p46"/>
            <p:cNvSpPr txBox="1"/>
            <p:nvPr/>
          </p:nvSpPr>
          <p:spPr>
            <a:xfrm>
              <a:off x="1642860" y="607"/>
              <a:ext cx="4986000" cy="1422300"/>
            </a:xfrm>
            <a:prstGeom prst="rect">
              <a:avLst/>
            </a:prstGeom>
            <a:noFill/>
            <a:ln>
              <a:noFill/>
            </a:ln>
          </p:spPr>
          <p:txBody>
            <a:bodyPr spcFirstLastPara="1" wrap="square" lIns="112900" tIns="112900" rIns="112900" bIns="112900" anchor="ctr" anchorCtr="0">
              <a:noAutofit/>
            </a:bodyPr>
            <a:lstStyle/>
            <a:p>
              <a:pPr marL="0" marR="0" lvl="0" indent="0" algn="l" rtl="0">
                <a:lnSpc>
                  <a:spcPct val="90000"/>
                </a:lnSpc>
                <a:spcBef>
                  <a:spcPts val="0"/>
                </a:spcBef>
                <a:spcAft>
                  <a:spcPts val="0"/>
                </a:spcAft>
                <a:buClr>
                  <a:schemeClr val="dk1"/>
                </a:buClr>
                <a:buSzPts val="1600"/>
                <a:buFont typeface="Trebuchet MS"/>
                <a:buNone/>
              </a:pPr>
              <a:r>
                <a:rPr lang="en" sz="1600">
                  <a:solidFill>
                    <a:schemeClr val="accent2"/>
                  </a:solidFill>
                  <a:latin typeface="Trebuchet MS"/>
                  <a:ea typeface="Trebuchet MS"/>
                  <a:cs typeface="Trebuchet MS"/>
                  <a:sym typeface="Trebuchet MS"/>
                </a:rPr>
                <a:t>We got a </a:t>
              </a:r>
              <a:r>
                <a:rPr lang="en" sz="1600" b="1">
                  <a:solidFill>
                    <a:schemeClr val="accent2"/>
                  </a:solidFill>
                  <a:latin typeface="Trebuchet MS"/>
                  <a:ea typeface="Trebuchet MS"/>
                  <a:cs typeface="Trebuchet MS"/>
                  <a:sym typeface="Trebuchet MS"/>
                </a:rPr>
                <a:t>great deal</a:t>
              </a:r>
              <a:r>
                <a:rPr lang="en" sz="1600">
                  <a:solidFill>
                    <a:schemeClr val="accent2"/>
                  </a:solidFill>
                  <a:latin typeface="Trebuchet MS"/>
                  <a:ea typeface="Trebuchet MS"/>
                  <a:cs typeface="Trebuchet MS"/>
                  <a:sym typeface="Trebuchet MS"/>
                </a:rPr>
                <a:t>! The amount we are paying is way </a:t>
              </a:r>
              <a:r>
                <a:rPr lang="en" sz="1600" b="1">
                  <a:solidFill>
                    <a:schemeClr val="accent2"/>
                  </a:solidFill>
                  <a:latin typeface="Trebuchet MS"/>
                  <a:ea typeface="Trebuchet MS"/>
                  <a:cs typeface="Trebuchet MS"/>
                  <a:sym typeface="Trebuchet MS"/>
                </a:rPr>
                <a:t>under market value</a:t>
              </a:r>
              <a:r>
                <a:rPr lang="en" sz="1600">
                  <a:solidFill>
                    <a:schemeClr val="accent2"/>
                  </a:solidFill>
                  <a:latin typeface="Trebuchet MS"/>
                  <a:ea typeface="Trebuchet MS"/>
                  <a:cs typeface="Trebuchet MS"/>
                  <a:sym typeface="Trebuchet MS"/>
                </a:rPr>
                <a:t>. </a:t>
              </a:r>
              <a:endParaRPr sz="1100">
                <a:solidFill>
                  <a:schemeClr val="accent2"/>
                </a:solidFill>
              </a:endParaRPr>
            </a:p>
          </p:txBody>
        </p:sp>
        <p:sp>
          <p:nvSpPr>
            <p:cNvPr id="323" name="Google Shape;323;p46"/>
            <p:cNvSpPr/>
            <p:nvPr/>
          </p:nvSpPr>
          <p:spPr>
            <a:xfrm>
              <a:off x="0" y="1778595"/>
              <a:ext cx="6628800" cy="1422300"/>
            </a:xfrm>
            <a:prstGeom prst="roundRect">
              <a:avLst>
                <a:gd name="adj" fmla="val 10000"/>
              </a:avLst>
            </a:prstGeom>
            <a:solidFill>
              <a:srgbClr val="F2F2F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4" name="Google Shape;324;p46"/>
            <p:cNvSpPr/>
            <p:nvPr/>
          </p:nvSpPr>
          <p:spPr>
            <a:xfrm>
              <a:off x="430272" y="2098633"/>
              <a:ext cx="782400" cy="782400"/>
            </a:xfrm>
            <a:prstGeom prst="rect">
              <a:avLst/>
            </a:prstGeom>
            <a:blipFill rotWithShape="1">
              <a:blip r:embed="rId4">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5" name="Google Shape;325;p46"/>
            <p:cNvSpPr/>
            <p:nvPr/>
          </p:nvSpPr>
          <p:spPr>
            <a:xfrm>
              <a:off x="1642860" y="1778595"/>
              <a:ext cx="4986000" cy="14223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6" name="Google Shape;326;p46"/>
            <p:cNvSpPr txBox="1"/>
            <p:nvPr/>
          </p:nvSpPr>
          <p:spPr>
            <a:xfrm>
              <a:off x="1642860" y="1778595"/>
              <a:ext cx="4986000" cy="1422300"/>
            </a:xfrm>
            <a:prstGeom prst="rect">
              <a:avLst/>
            </a:prstGeom>
            <a:noFill/>
            <a:ln>
              <a:noFill/>
            </a:ln>
          </p:spPr>
          <p:txBody>
            <a:bodyPr spcFirstLastPara="1" wrap="square" lIns="112900" tIns="112900" rIns="112900" bIns="112900" anchor="ctr" anchorCtr="0">
              <a:noAutofit/>
            </a:bodyPr>
            <a:lstStyle/>
            <a:p>
              <a:pPr marL="0" marR="0" lvl="0" indent="0" algn="l" rtl="0">
                <a:lnSpc>
                  <a:spcPct val="90000"/>
                </a:lnSpc>
                <a:spcBef>
                  <a:spcPts val="0"/>
                </a:spcBef>
                <a:spcAft>
                  <a:spcPts val="0"/>
                </a:spcAft>
                <a:buClr>
                  <a:schemeClr val="dk1"/>
                </a:buClr>
                <a:buSzPts val="1600"/>
                <a:buFont typeface="Trebuchet MS"/>
                <a:buNone/>
              </a:pPr>
              <a:r>
                <a:rPr lang="en" sz="1600">
                  <a:solidFill>
                    <a:schemeClr val="accent2"/>
                  </a:solidFill>
                  <a:latin typeface="Trebuchet MS"/>
                  <a:ea typeface="Trebuchet MS"/>
                  <a:cs typeface="Trebuchet MS"/>
                  <a:sym typeface="Trebuchet MS"/>
                </a:rPr>
                <a:t>Capp our landlord </a:t>
              </a:r>
              <a:r>
                <a:rPr lang="en" sz="1600" b="1">
                  <a:solidFill>
                    <a:schemeClr val="accent2"/>
                  </a:solidFill>
                  <a:latin typeface="Trebuchet MS"/>
                  <a:ea typeface="Trebuchet MS"/>
                  <a:cs typeface="Trebuchet MS"/>
                  <a:sym typeface="Trebuchet MS"/>
                </a:rPr>
                <a:t>values </a:t>
              </a:r>
              <a:r>
                <a:rPr lang="en" sz="1600">
                  <a:solidFill>
                    <a:schemeClr val="accent2"/>
                  </a:solidFill>
                  <a:latin typeface="Trebuchet MS"/>
                  <a:ea typeface="Trebuchet MS"/>
                  <a:cs typeface="Trebuchet MS"/>
                  <a:sym typeface="Trebuchet MS"/>
                </a:rPr>
                <a:t>us as a tenant and is willing to work with us. </a:t>
              </a:r>
              <a:endParaRPr sz="1100">
                <a:solidFill>
                  <a:schemeClr val="accent2"/>
                </a:solidFill>
              </a:endParaRPr>
            </a:p>
          </p:txBody>
        </p:sp>
        <p:sp>
          <p:nvSpPr>
            <p:cNvPr id="327" name="Google Shape;327;p46"/>
            <p:cNvSpPr/>
            <p:nvPr/>
          </p:nvSpPr>
          <p:spPr>
            <a:xfrm>
              <a:off x="0" y="3556583"/>
              <a:ext cx="6628800" cy="1422300"/>
            </a:xfrm>
            <a:prstGeom prst="roundRect">
              <a:avLst>
                <a:gd name="adj" fmla="val 10000"/>
              </a:avLst>
            </a:prstGeom>
            <a:solidFill>
              <a:srgbClr val="F2F2F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8" name="Google Shape;328;p46"/>
            <p:cNvSpPr/>
            <p:nvPr/>
          </p:nvSpPr>
          <p:spPr>
            <a:xfrm>
              <a:off x="430272" y="3876620"/>
              <a:ext cx="782400" cy="782400"/>
            </a:xfrm>
            <a:prstGeom prst="rect">
              <a:avLst/>
            </a:prstGeom>
            <a:blipFill rotWithShape="1">
              <a:blip r:embed="rId5">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9" name="Google Shape;329;p46"/>
            <p:cNvSpPr/>
            <p:nvPr/>
          </p:nvSpPr>
          <p:spPr>
            <a:xfrm>
              <a:off x="1642860" y="3556583"/>
              <a:ext cx="4986000" cy="14223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0" name="Google Shape;330;p46"/>
            <p:cNvSpPr txBox="1"/>
            <p:nvPr/>
          </p:nvSpPr>
          <p:spPr>
            <a:xfrm>
              <a:off x="1642860" y="3556583"/>
              <a:ext cx="4986000" cy="1422300"/>
            </a:xfrm>
            <a:prstGeom prst="rect">
              <a:avLst/>
            </a:prstGeom>
            <a:noFill/>
            <a:ln>
              <a:noFill/>
            </a:ln>
          </p:spPr>
          <p:txBody>
            <a:bodyPr spcFirstLastPara="1" wrap="square" lIns="112900" tIns="112900" rIns="112900" bIns="112900" anchor="ctr" anchorCtr="0">
              <a:noAutofit/>
            </a:bodyPr>
            <a:lstStyle/>
            <a:p>
              <a:pPr marL="0" marR="0" lvl="0" indent="0" algn="l" rtl="0">
                <a:lnSpc>
                  <a:spcPct val="90000"/>
                </a:lnSpc>
                <a:spcBef>
                  <a:spcPts val="0"/>
                </a:spcBef>
                <a:spcAft>
                  <a:spcPts val="0"/>
                </a:spcAft>
                <a:buClr>
                  <a:schemeClr val="dk1"/>
                </a:buClr>
                <a:buSzPts val="1600"/>
                <a:buFont typeface="Trebuchet MS"/>
                <a:buNone/>
              </a:pPr>
              <a:r>
                <a:rPr lang="en" sz="1600">
                  <a:solidFill>
                    <a:schemeClr val="accent2"/>
                  </a:solidFill>
                  <a:latin typeface="Trebuchet MS"/>
                  <a:ea typeface="Trebuchet MS"/>
                  <a:cs typeface="Trebuchet MS"/>
                  <a:sym typeface="Trebuchet MS"/>
                </a:rPr>
                <a:t>Capp would like to know ahead of time if we are facing </a:t>
              </a:r>
              <a:r>
                <a:rPr lang="en" sz="1600" b="1">
                  <a:solidFill>
                    <a:schemeClr val="accent2"/>
                  </a:solidFill>
                  <a:latin typeface="Trebuchet MS"/>
                  <a:ea typeface="Trebuchet MS"/>
                  <a:cs typeface="Trebuchet MS"/>
                  <a:sym typeface="Trebuchet MS"/>
                </a:rPr>
                <a:t>financial issues </a:t>
              </a:r>
              <a:r>
                <a:rPr lang="en" sz="1600">
                  <a:solidFill>
                    <a:schemeClr val="accent2"/>
                  </a:solidFill>
                  <a:latin typeface="Trebuchet MS"/>
                  <a:ea typeface="Trebuchet MS"/>
                  <a:cs typeface="Trebuchet MS"/>
                  <a:sym typeface="Trebuchet MS"/>
                </a:rPr>
                <a:t>and feel that we may not be able to afford rent.</a:t>
              </a:r>
              <a:endParaRPr sz="1100">
                <a:solidFill>
                  <a:schemeClr val="accent2"/>
                </a:solidFil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Safety Committee Report</a:t>
            </a:r>
            <a:endParaRPr sz="4000"/>
          </a:p>
          <a:p>
            <a:pPr marL="0" lvl="0" indent="0" algn="l" rtl="0">
              <a:spcBef>
                <a:spcPts val="0"/>
              </a:spcBef>
              <a:spcAft>
                <a:spcPts val="0"/>
              </a:spcAft>
              <a:buNone/>
            </a:pPr>
            <a:r>
              <a:rPr lang="en" sz="2000"/>
              <a:t>Joyce Carlson-Rioux</a:t>
            </a:r>
            <a:endParaRPr sz="2000"/>
          </a:p>
        </p:txBody>
      </p:sp>
      <p:sp>
        <p:nvSpPr>
          <p:cNvPr id="336" name="Google Shape;336;p47"/>
          <p:cNvSpPr txBox="1"/>
          <p:nvPr/>
        </p:nvSpPr>
        <p:spPr>
          <a:xfrm>
            <a:off x="537525" y="1722550"/>
            <a:ext cx="8389200" cy="303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In 2025 the TCOTC Safety Committee met to review the following concerns: </a:t>
            </a:r>
            <a:endParaRPr sz="1100"/>
          </a:p>
          <a:p>
            <a:pPr marL="0" lvl="0" indent="0" algn="l" rtl="0">
              <a:spcBef>
                <a:spcPts val="0"/>
              </a:spcBef>
              <a:spcAft>
                <a:spcPts val="0"/>
              </a:spcAft>
              <a:buNone/>
            </a:pPr>
            <a:endParaRPr sz="1100"/>
          </a:p>
          <a:p>
            <a:pPr marL="457200" lvl="0" indent="-298450" algn="l" rtl="0">
              <a:spcBef>
                <a:spcPts val="0"/>
              </a:spcBef>
              <a:spcAft>
                <a:spcPts val="0"/>
              </a:spcAft>
              <a:buSzPts val="1100"/>
              <a:buChar char="●"/>
            </a:pPr>
            <a:r>
              <a:rPr lang="en" sz="1100"/>
              <a:t>Grilling policy and assessment of the need for smoke detectors in kitchen.   Result:  Smoke Detectors have been installed in the kitchen.</a:t>
            </a:r>
            <a:endParaRPr sz="1100"/>
          </a:p>
          <a:p>
            <a:pPr marL="457200" lvl="0" indent="-298450" algn="l" rtl="0">
              <a:spcBef>
                <a:spcPts val="0"/>
              </a:spcBef>
              <a:spcAft>
                <a:spcPts val="0"/>
              </a:spcAft>
              <a:buSzPts val="1100"/>
              <a:buChar char="●"/>
            </a:pPr>
            <a:r>
              <a:rPr lang="en" sz="1100"/>
              <a:t>Fire Extinguisher Inspection &amp; Service:  All fire extinguishers in the building were inspected and serviced as needed in 2025 by our outside contractor.</a:t>
            </a:r>
            <a:endParaRPr sz="1100"/>
          </a:p>
          <a:p>
            <a:pPr marL="457200" lvl="0" indent="-298450" algn="l" rtl="0">
              <a:spcBef>
                <a:spcPts val="0"/>
              </a:spcBef>
              <a:spcAft>
                <a:spcPts val="0"/>
              </a:spcAft>
              <a:buSzPts val="1100"/>
              <a:buChar char="●"/>
            </a:pPr>
            <a:r>
              <a:rPr lang="en" sz="1100"/>
              <a:t>First Aid Kit readiness.  Result:  Julie Heaton-Hill has been restocking the First Aid Kit.</a:t>
            </a:r>
            <a:endParaRPr sz="1100"/>
          </a:p>
          <a:p>
            <a:pPr marL="457200" lvl="0" indent="-298450" algn="l" rtl="0">
              <a:spcBef>
                <a:spcPts val="0"/>
              </a:spcBef>
              <a:spcAft>
                <a:spcPts val="0"/>
              </a:spcAft>
              <a:buSzPts val="1100"/>
              <a:buChar char="●"/>
            </a:pPr>
            <a:r>
              <a:rPr lang="en" sz="1100"/>
              <a:t>Police Drive-By during Special Events.  Result: Jan Wagner contacted the Minneapolis Police Department and requested more frequent drive-by assistance</a:t>
            </a:r>
            <a:endParaRPr sz="1100"/>
          </a:p>
          <a:p>
            <a:pPr marL="457200" lvl="0" indent="-298450" algn="l" rtl="0">
              <a:spcBef>
                <a:spcPts val="0"/>
              </a:spcBef>
              <a:spcAft>
                <a:spcPts val="0"/>
              </a:spcAft>
              <a:buSzPts val="1100"/>
              <a:buChar char="●"/>
            </a:pPr>
            <a:r>
              <a:rPr lang="en" sz="1100" u="sng"/>
              <a:t>Red Cross Ready Update.  This needs further attention:  TCOTC is currently due for a review of the TCOTC Red Cross Ready documents.</a:t>
            </a:r>
            <a:endParaRPr sz="1100" u="sng"/>
          </a:p>
          <a:p>
            <a:pPr marL="914400" lvl="0" indent="0" algn="l" rtl="0">
              <a:spcBef>
                <a:spcPts val="800"/>
              </a:spcBef>
              <a:spcAft>
                <a:spcPts val="0"/>
              </a:spcAft>
              <a:buNone/>
            </a:pPr>
            <a:endParaRPr sz="1100" u="sng"/>
          </a:p>
          <a:p>
            <a:pPr marL="0" lvl="0" indent="0" algn="l" rtl="0">
              <a:spcBef>
                <a:spcPts val="800"/>
              </a:spcBef>
              <a:spcAft>
                <a:spcPts val="0"/>
              </a:spcAft>
              <a:buNone/>
            </a:pPr>
            <a:r>
              <a:rPr lang="en" sz="1100"/>
              <a:t>Thank you to the following members who have served on the Safety Committee and/or helped with Safety Committee work during 2025: Jan Wagner, Anne Schenk, Julie Heaton-Hill, and Melissa Nyg.</a:t>
            </a:r>
            <a:endParaRPr sz="1100"/>
          </a:p>
          <a:p>
            <a:pPr marL="76200" lvl="0" indent="0" algn="l" rtl="0">
              <a:lnSpc>
                <a:spcPct val="115000"/>
              </a:lnSpc>
              <a:spcBef>
                <a:spcPts val="800"/>
              </a:spcBef>
              <a:spcAft>
                <a:spcPts val="0"/>
              </a:spcAft>
              <a:buNone/>
            </a:pPr>
            <a:endParaRPr sz="1100">
              <a:solidFill>
                <a:srgbClr val="222222"/>
              </a:solidFill>
              <a:highlight>
                <a:srgbClr val="FFFFFF"/>
              </a:high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8"/>
          <p:cNvSpPr txBox="1">
            <a:spLocks noGrp="1"/>
          </p:cNvSpPr>
          <p:nvPr>
            <p:ph type="title"/>
          </p:nvPr>
        </p:nvSpPr>
        <p:spPr>
          <a:xfrm>
            <a:off x="194625" y="738725"/>
            <a:ext cx="84993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Finance Committee Report</a:t>
            </a:r>
            <a:endParaRPr sz="4000"/>
          </a:p>
          <a:p>
            <a:pPr marL="0" lvl="0" indent="0" algn="l" rtl="0">
              <a:spcBef>
                <a:spcPts val="0"/>
              </a:spcBef>
              <a:spcAft>
                <a:spcPts val="0"/>
              </a:spcAft>
              <a:buNone/>
            </a:pPr>
            <a:r>
              <a:rPr lang="en" sz="2000"/>
              <a:t>Karen Radford</a:t>
            </a:r>
            <a:endParaRPr sz="2000"/>
          </a:p>
        </p:txBody>
      </p:sp>
      <p:sp>
        <p:nvSpPr>
          <p:cNvPr id="342" name="Google Shape;342;p48"/>
          <p:cNvSpPr txBox="1"/>
          <p:nvPr/>
        </p:nvSpPr>
        <p:spPr>
          <a:xfrm>
            <a:off x="157550" y="1609825"/>
            <a:ext cx="8906100" cy="3545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100"/>
              <a:t>The Finance Committee continued its work in 2025 with members Liz Danielson, Charlie Leavitt, Maddie O’Rourke, Julie Steenerson, Karen Radford, Anne Schenk, and Mary Steinbauer. We also worked closely with the lease-negotiation team of Maddie O’Rourke, June Mendoza, and Jan Wagner.</a:t>
            </a:r>
            <a:endParaRPr sz="1100"/>
          </a:p>
          <a:p>
            <a:pPr marL="0" lvl="0" indent="0" algn="l" rtl="0">
              <a:lnSpc>
                <a:spcPct val="100000"/>
              </a:lnSpc>
              <a:spcBef>
                <a:spcPts val="800"/>
              </a:spcBef>
              <a:spcAft>
                <a:spcPts val="0"/>
              </a:spcAft>
              <a:buNone/>
            </a:pPr>
            <a:r>
              <a:rPr lang="en" sz="1100"/>
              <a:t>While the long-term goal of the committee is to focus on strategic financial planning, a number of urgent and immediate needs required significant attention this year. Much of our time was devoted to the first several items listed below, though we were able to make progress in other areas as well.</a:t>
            </a:r>
            <a:endParaRPr sz="1100"/>
          </a:p>
          <a:p>
            <a:pPr marL="0" lvl="0" indent="0" algn="l" rtl="0">
              <a:lnSpc>
                <a:spcPct val="100000"/>
              </a:lnSpc>
              <a:spcBef>
                <a:spcPts val="800"/>
              </a:spcBef>
              <a:spcAft>
                <a:spcPts val="0"/>
              </a:spcAft>
              <a:buNone/>
            </a:pPr>
            <a:r>
              <a:rPr lang="en" sz="1100" b="1"/>
              <a:t>1. Policies &amp; Compensation</a:t>
            </a:r>
            <a:endParaRPr sz="1100"/>
          </a:p>
          <a:p>
            <a:pPr marL="457200" lvl="0" indent="-298450" algn="l" rtl="0">
              <a:lnSpc>
                <a:spcPct val="100000"/>
              </a:lnSpc>
              <a:spcBef>
                <a:spcPts val="0"/>
              </a:spcBef>
              <a:spcAft>
                <a:spcPts val="0"/>
              </a:spcAft>
              <a:buSzPts val="1100"/>
              <a:buFont typeface="Arial"/>
              <a:buChar char="●"/>
            </a:pPr>
            <a:r>
              <a:rPr lang="en" sz="1100"/>
              <a:t>Completed evaluation of the legal and tax implications of in-kind payments</a:t>
            </a:r>
            <a:endParaRPr sz="1100"/>
          </a:p>
          <a:p>
            <a:pPr marL="457200" lvl="0" indent="-298450" algn="l" rtl="0">
              <a:lnSpc>
                <a:spcPct val="100000"/>
              </a:lnSpc>
              <a:spcBef>
                <a:spcPts val="800"/>
              </a:spcBef>
              <a:spcAft>
                <a:spcPts val="0"/>
              </a:spcAft>
              <a:buSzPts val="1100"/>
              <a:buFont typeface="Arial"/>
              <a:buChar char="●"/>
            </a:pPr>
            <a:r>
              <a:rPr lang="en" sz="1100"/>
              <a:t>Identified and reviewed options to replace the existing reward system</a:t>
            </a:r>
            <a:endParaRPr sz="1100"/>
          </a:p>
          <a:p>
            <a:pPr marL="457200" lvl="0" indent="-298450" algn="l" rtl="0">
              <a:lnSpc>
                <a:spcPct val="100000"/>
              </a:lnSpc>
              <a:spcBef>
                <a:spcPts val="800"/>
              </a:spcBef>
              <a:spcAft>
                <a:spcPts val="0"/>
              </a:spcAft>
              <a:buSzPts val="1100"/>
              <a:buFont typeface="Arial"/>
              <a:buChar char="●"/>
            </a:pPr>
            <a:r>
              <a:rPr lang="en" sz="1100"/>
              <a:t>Finalized and implemented an updated fringe benefits policy</a:t>
            </a:r>
            <a:endParaRPr sz="1100"/>
          </a:p>
          <a:p>
            <a:pPr marL="0" lvl="0" indent="0" algn="l" rtl="0">
              <a:lnSpc>
                <a:spcPct val="100000"/>
              </a:lnSpc>
              <a:spcBef>
                <a:spcPts val="800"/>
              </a:spcBef>
              <a:spcAft>
                <a:spcPts val="0"/>
              </a:spcAft>
              <a:buNone/>
            </a:pPr>
            <a:r>
              <a:rPr lang="en" sz="1100" b="1"/>
              <a:t>2. Financial Oversight &amp; Planning</a:t>
            </a:r>
            <a:endParaRPr sz="1100"/>
          </a:p>
          <a:p>
            <a:pPr marL="457200" lvl="0" indent="-298450" algn="l" rtl="0">
              <a:lnSpc>
                <a:spcPct val="100000"/>
              </a:lnSpc>
              <a:spcBef>
                <a:spcPts val="0"/>
              </a:spcBef>
              <a:spcAft>
                <a:spcPts val="0"/>
              </a:spcAft>
              <a:buSzPts val="1100"/>
              <a:buFont typeface="Arial"/>
              <a:buChar char="●"/>
            </a:pPr>
            <a:r>
              <a:rPr lang="en" sz="1100"/>
              <a:t>Completed financial review related to lease negotiations</a:t>
            </a:r>
            <a:endParaRPr sz="1100"/>
          </a:p>
          <a:p>
            <a:pPr marL="457200" lvl="0" indent="-298450" algn="l" rtl="0">
              <a:lnSpc>
                <a:spcPct val="100000"/>
              </a:lnSpc>
              <a:spcBef>
                <a:spcPts val="800"/>
              </a:spcBef>
              <a:spcAft>
                <a:spcPts val="0"/>
              </a:spcAft>
              <a:buSzPts val="1100"/>
              <a:buFont typeface="Arial"/>
              <a:buChar char="●"/>
            </a:pPr>
            <a:r>
              <a:rPr lang="en" sz="1100"/>
              <a:t>Evaluated financial statements, budget, and forecast</a:t>
            </a:r>
            <a:endParaRPr sz="1100"/>
          </a:p>
          <a:p>
            <a:pPr marL="457200" lvl="0" indent="-298450" algn="l" rtl="0">
              <a:lnSpc>
                <a:spcPct val="100000"/>
              </a:lnSpc>
              <a:spcBef>
                <a:spcPts val="800"/>
              </a:spcBef>
              <a:spcAft>
                <a:spcPts val="0"/>
              </a:spcAft>
              <a:buSzPts val="1100"/>
              <a:buFont typeface="Arial"/>
              <a:buChar char="●"/>
            </a:pPr>
            <a:r>
              <a:rPr lang="en" sz="1100"/>
              <a:t>Reviewed financial performance against the 2025 budget</a:t>
            </a:r>
            <a:endParaRPr sz="1100"/>
          </a:p>
          <a:p>
            <a:pPr marL="457200" lvl="0" indent="-298450" algn="l" rtl="0">
              <a:lnSpc>
                <a:spcPct val="100000"/>
              </a:lnSpc>
              <a:spcBef>
                <a:spcPts val="800"/>
              </a:spcBef>
              <a:spcAft>
                <a:spcPts val="800"/>
              </a:spcAft>
              <a:buSzPts val="1100"/>
              <a:buFont typeface="Arial"/>
              <a:buChar char="●"/>
            </a:pPr>
            <a:r>
              <a:rPr lang="en" sz="1100"/>
              <a:t>Conducted budget planning for 2026</a:t>
            </a:r>
            <a:endParaRPr sz="1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9"/>
          <p:cNvSpPr txBox="1">
            <a:spLocks noGrp="1"/>
          </p:cNvSpPr>
          <p:nvPr>
            <p:ph type="title"/>
          </p:nvPr>
        </p:nvSpPr>
        <p:spPr>
          <a:xfrm>
            <a:off x="157550" y="738725"/>
            <a:ext cx="85365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Finance Committee Report </a:t>
            </a:r>
            <a:r>
              <a:rPr lang="en" sz="3000"/>
              <a:t>cont’d</a:t>
            </a:r>
            <a:endParaRPr sz="3000"/>
          </a:p>
          <a:p>
            <a:pPr marL="0" lvl="0" indent="0" algn="l" rtl="0">
              <a:spcBef>
                <a:spcPts val="0"/>
              </a:spcBef>
              <a:spcAft>
                <a:spcPts val="0"/>
              </a:spcAft>
              <a:buNone/>
            </a:pPr>
            <a:r>
              <a:rPr lang="en" sz="2000"/>
              <a:t>Karen Radford</a:t>
            </a:r>
            <a:endParaRPr sz="2000"/>
          </a:p>
        </p:txBody>
      </p:sp>
      <p:sp>
        <p:nvSpPr>
          <p:cNvPr id="348" name="Google Shape;348;p49"/>
          <p:cNvSpPr txBox="1"/>
          <p:nvPr/>
        </p:nvSpPr>
        <p:spPr>
          <a:xfrm>
            <a:off x="157550" y="1609825"/>
            <a:ext cx="8906100" cy="3545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100" b="1"/>
              <a:t>3. Business &amp; Operational Development</a:t>
            </a:r>
            <a:endParaRPr sz="1100"/>
          </a:p>
          <a:p>
            <a:pPr marL="457200" lvl="0" indent="-298450" algn="l" rtl="0">
              <a:lnSpc>
                <a:spcPct val="100000"/>
              </a:lnSpc>
              <a:spcBef>
                <a:spcPts val="0"/>
              </a:spcBef>
              <a:spcAft>
                <a:spcPts val="0"/>
              </a:spcAft>
              <a:buSzPts val="1100"/>
              <a:buFont typeface="Arial"/>
              <a:buChar char="●"/>
            </a:pPr>
            <a:r>
              <a:rPr lang="en" sz="1100"/>
              <a:t>Explored business opportunities</a:t>
            </a:r>
            <a:endParaRPr sz="1100"/>
          </a:p>
          <a:p>
            <a:pPr marL="0" lvl="0" indent="0" algn="l" rtl="0">
              <a:lnSpc>
                <a:spcPct val="100000"/>
              </a:lnSpc>
              <a:spcBef>
                <a:spcPts val="800"/>
              </a:spcBef>
              <a:spcAft>
                <a:spcPts val="0"/>
              </a:spcAft>
              <a:buNone/>
            </a:pPr>
            <a:r>
              <a:rPr lang="en" sz="1100" b="1"/>
              <a:t>4. Revenue Generation Initiatives</a:t>
            </a:r>
            <a:endParaRPr sz="1100"/>
          </a:p>
          <a:p>
            <a:pPr marL="457200" lvl="0" indent="-298450" algn="l" rtl="0">
              <a:lnSpc>
                <a:spcPct val="100000"/>
              </a:lnSpc>
              <a:spcBef>
                <a:spcPts val="0"/>
              </a:spcBef>
              <a:spcAft>
                <a:spcPts val="0"/>
              </a:spcAft>
              <a:buSzPts val="1100"/>
              <a:buFont typeface="Arial"/>
              <a:buChar char="●"/>
            </a:pPr>
            <a:r>
              <a:rPr lang="en" sz="1100"/>
              <a:t>Facilitated a Board brainstorming session focused on revenue growth</a:t>
            </a:r>
            <a:endParaRPr sz="1100"/>
          </a:p>
          <a:p>
            <a:pPr marL="457200" lvl="0" indent="-298450" algn="l" rtl="0">
              <a:lnSpc>
                <a:spcPct val="100000"/>
              </a:lnSpc>
              <a:spcBef>
                <a:spcPts val="800"/>
              </a:spcBef>
              <a:spcAft>
                <a:spcPts val="0"/>
              </a:spcAft>
              <a:buSzPts val="1100"/>
              <a:buFont typeface="Arial"/>
              <a:buChar char="●"/>
            </a:pPr>
            <a:r>
              <a:rPr lang="en" sz="1100"/>
              <a:t>Maximizing trial income</a:t>
            </a:r>
            <a:endParaRPr sz="1100"/>
          </a:p>
          <a:p>
            <a:pPr marL="457200" lvl="0" indent="-298450" algn="l" rtl="0">
              <a:lnSpc>
                <a:spcPct val="100000"/>
              </a:lnSpc>
              <a:spcBef>
                <a:spcPts val="800"/>
              </a:spcBef>
              <a:spcAft>
                <a:spcPts val="0"/>
              </a:spcAft>
              <a:buSzPts val="1100"/>
              <a:buFont typeface="Arial"/>
              <a:buChar char="●"/>
            </a:pPr>
            <a:r>
              <a:rPr lang="en" sz="1100"/>
              <a:t>Evaluating rental rates</a:t>
            </a:r>
            <a:endParaRPr sz="1100"/>
          </a:p>
          <a:p>
            <a:pPr marL="457200" lvl="0" indent="-298450" algn="l" rtl="0">
              <a:lnSpc>
                <a:spcPct val="100000"/>
              </a:lnSpc>
              <a:spcBef>
                <a:spcPts val="800"/>
              </a:spcBef>
              <a:spcAft>
                <a:spcPts val="0"/>
              </a:spcAft>
              <a:buSzPts val="1100"/>
              <a:buFont typeface="Arial"/>
              <a:buChar char="●"/>
            </a:pPr>
            <a:r>
              <a:rPr lang="en" sz="1100"/>
              <a:t>Incentives to encourage class sign-ups</a:t>
            </a:r>
            <a:endParaRPr sz="1100"/>
          </a:p>
          <a:p>
            <a:pPr marL="457200" lvl="0" indent="-298450" algn="l" rtl="0">
              <a:lnSpc>
                <a:spcPct val="100000"/>
              </a:lnSpc>
              <a:spcBef>
                <a:spcPts val="800"/>
              </a:spcBef>
              <a:spcAft>
                <a:spcPts val="0"/>
              </a:spcAft>
              <a:buSzPts val="1100"/>
              <a:buFont typeface="Arial"/>
              <a:buChar char="●"/>
            </a:pPr>
            <a:r>
              <a:rPr lang="en" sz="1100"/>
              <a:t>Exploring alternate offerings, activities, and events</a:t>
            </a:r>
            <a:endParaRPr sz="1100"/>
          </a:p>
          <a:p>
            <a:pPr marL="0" lvl="0" indent="0" algn="l" rtl="0">
              <a:lnSpc>
                <a:spcPct val="100000"/>
              </a:lnSpc>
              <a:spcBef>
                <a:spcPts val="800"/>
              </a:spcBef>
              <a:spcAft>
                <a:spcPts val="0"/>
              </a:spcAft>
              <a:buNone/>
            </a:pPr>
            <a:r>
              <a:rPr lang="en" sz="1100" b="1"/>
              <a:t>Future Plans</a:t>
            </a:r>
            <a:endParaRPr sz="1100" b="1"/>
          </a:p>
          <a:p>
            <a:pPr marL="0" lvl="0" indent="0" algn="l" rtl="0">
              <a:lnSpc>
                <a:spcPct val="100000"/>
              </a:lnSpc>
              <a:spcBef>
                <a:spcPts val="0"/>
              </a:spcBef>
              <a:spcAft>
                <a:spcPts val="0"/>
              </a:spcAft>
              <a:buNone/>
            </a:pPr>
            <a:r>
              <a:rPr lang="en" sz="1100"/>
              <a:t>The committee was originally formed to address significant financial concerns that required immediate attention. While not all risks have been eliminated, we have implemented several changes and encouraged culture shifts that have put the organization on a stronger financial path.</a:t>
            </a:r>
            <a:endParaRPr sz="1100"/>
          </a:p>
          <a:p>
            <a:pPr marL="0" lvl="0" indent="0" algn="l" rtl="0">
              <a:lnSpc>
                <a:spcPct val="100000"/>
              </a:lnSpc>
              <a:spcBef>
                <a:spcPts val="800"/>
              </a:spcBef>
              <a:spcAft>
                <a:spcPts val="0"/>
              </a:spcAft>
              <a:buNone/>
            </a:pPr>
            <a:r>
              <a:rPr lang="en" sz="1100"/>
              <a:t>Although Mary and Anne have found the committee’s financial expertise extremely valuable, the ongoing strategic need for a committee operating at this level of intensity is uncertain. The group recommends suspending Finance Committee activities until the Board completes its strategic planning for 2026 and determines where committee resources are most needed.</a:t>
            </a:r>
            <a:endParaRPr sz="1100"/>
          </a:p>
          <a:p>
            <a:pPr marL="0" lvl="0" indent="0" algn="l" rtl="0">
              <a:lnSpc>
                <a:spcPct val="100000"/>
              </a:lnSpc>
              <a:spcBef>
                <a:spcPts val="800"/>
              </a:spcBef>
              <a:spcAft>
                <a:spcPts val="800"/>
              </a:spcAft>
              <a:buNone/>
            </a:pPr>
            <a:r>
              <a:rPr lang="en" sz="1100"/>
              <a:t>No additional Finance Committee meetings are planned at this time, and the committee may be re-formed at the discretion of the Board.</a:t>
            </a:r>
            <a:endParaRPr sz="1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50"/>
          <p:cNvPicPr preferRelativeResize="0"/>
          <p:nvPr/>
        </p:nvPicPr>
        <p:blipFill rotWithShape="1">
          <a:blip r:embed="rId3">
            <a:alphaModFix amt="54000"/>
          </a:blip>
          <a:srcRect l="20045" r="20045"/>
          <a:stretch/>
        </p:blipFill>
        <p:spPr>
          <a:xfrm>
            <a:off x="-9150" y="0"/>
            <a:ext cx="4594500" cy="5143500"/>
          </a:xfrm>
          <a:prstGeom prst="rect">
            <a:avLst/>
          </a:prstGeom>
          <a:noFill/>
          <a:ln>
            <a:noFill/>
          </a:ln>
        </p:spPr>
      </p:pic>
      <p:sp>
        <p:nvSpPr>
          <p:cNvPr id="354" name="Google Shape;354;p50"/>
          <p:cNvSpPr txBox="1">
            <a:spLocks noGrp="1"/>
          </p:cNvSpPr>
          <p:nvPr>
            <p:ph type="body" idx="2"/>
          </p:nvPr>
        </p:nvSpPr>
        <p:spPr>
          <a:xfrm>
            <a:off x="5403000" y="1380875"/>
            <a:ext cx="3336300" cy="19182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4000">
                <a:latin typeface="Arial"/>
                <a:ea typeface="Arial"/>
                <a:cs typeface="Arial"/>
                <a:sym typeface="Arial"/>
              </a:rPr>
              <a:t>Financial Summary</a:t>
            </a:r>
            <a:endParaRPr sz="4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1"/>
          <p:cNvSpPr txBox="1"/>
          <p:nvPr/>
        </p:nvSpPr>
        <p:spPr>
          <a:xfrm>
            <a:off x="5156700" y="1555800"/>
            <a:ext cx="3629100" cy="172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chemeClr val="lt1"/>
                </a:solidFill>
                <a:latin typeface="Roboto"/>
                <a:ea typeface="Roboto"/>
                <a:cs typeface="Roboto"/>
                <a:sym typeface="Roboto"/>
              </a:rPr>
              <a:t>Balance Sheet</a:t>
            </a:r>
            <a:endParaRPr sz="4000">
              <a:solidFill>
                <a:schemeClr val="lt1"/>
              </a:solidFill>
              <a:latin typeface="Roboto"/>
              <a:ea typeface="Roboto"/>
              <a:cs typeface="Roboto"/>
              <a:sym typeface="Roboto"/>
            </a:endParaRPr>
          </a:p>
          <a:p>
            <a:pPr marL="0" lvl="0" indent="0" algn="ctr" rtl="0">
              <a:spcBef>
                <a:spcPts val="0"/>
              </a:spcBef>
              <a:spcAft>
                <a:spcPts val="0"/>
              </a:spcAft>
              <a:buNone/>
            </a:pPr>
            <a:r>
              <a:rPr lang="en" sz="4000">
                <a:solidFill>
                  <a:schemeClr val="lt1"/>
                </a:solidFill>
                <a:latin typeface="Roboto"/>
                <a:ea typeface="Roboto"/>
                <a:cs typeface="Roboto"/>
                <a:sym typeface="Roboto"/>
              </a:rPr>
              <a:t>12/31/25</a:t>
            </a:r>
            <a:endParaRPr sz="4000">
              <a:solidFill>
                <a:schemeClr val="lt1"/>
              </a:solidFill>
              <a:latin typeface="Roboto"/>
              <a:ea typeface="Roboto"/>
              <a:cs typeface="Roboto"/>
              <a:sym typeface="Roboto"/>
            </a:endParaRPr>
          </a:p>
          <a:p>
            <a:pPr marL="0" lvl="0" indent="0" algn="ctr" rtl="0">
              <a:spcBef>
                <a:spcPts val="0"/>
              </a:spcBef>
              <a:spcAft>
                <a:spcPts val="0"/>
              </a:spcAft>
              <a:buNone/>
            </a:pPr>
            <a:r>
              <a:rPr lang="en" sz="2000">
                <a:solidFill>
                  <a:schemeClr val="lt1"/>
                </a:solidFill>
                <a:latin typeface="Roboto"/>
                <a:ea typeface="Roboto"/>
                <a:cs typeface="Roboto"/>
                <a:sym typeface="Roboto"/>
              </a:rPr>
              <a:t>Prepared by Mary Steinbauer</a:t>
            </a:r>
            <a:endParaRPr sz="4000">
              <a:solidFill>
                <a:schemeClr val="lt1"/>
              </a:solidFill>
              <a:latin typeface="Roboto"/>
              <a:ea typeface="Roboto"/>
              <a:cs typeface="Roboto"/>
              <a:sym typeface="Roboto"/>
            </a:endParaRPr>
          </a:p>
        </p:txBody>
      </p:sp>
      <p:pic>
        <p:nvPicPr>
          <p:cNvPr id="360" name="Google Shape;360;p51" title="Screenshot 2026-01-13 at 1.53.26 PM.png"/>
          <p:cNvPicPr preferRelativeResize="0"/>
          <p:nvPr/>
        </p:nvPicPr>
        <p:blipFill>
          <a:blip r:embed="rId3">
            <a:alphaModFix/>
          </a:blip>
          <a:stretch>
            <a:fillRect/>
          </a:stretch>
        </p:blipFill>
        <p:spPr>
          <a:xfrm>
            <a:off x="783600" y="152400"/>
            <a:ext cx="2849787" cy="48387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2"/>
          <p:cNvSpPr txBox="1"/>
          <p:nvPr/>
        </p:nvSpPr>
        <p:spPr>
          <a:xfrm>
            <a:off x="4975200" y="1401900"/>
            <a:ext cx="3567900" cy="233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chemeClr val="lt1"/>
                </a:solidFill>
                <a:latin typeface="Roboto"/>
                <a:ea typeface="Roboto"/>
                <a:cs typeface="Roboto"/>
                <a:sym typeface="Roboto"/>
              </a:rPr>
              <a:t>Income Statement</a:t>
            </a:r>
            <a:endParaRPr sz="4000">
              <a:solidFill>
                <a:schemeClr val="lt1"/>
              </a:solidFill>
              <a:latin typeface="Roboto"/>
              <a:ea typeface="Roboto"/>
              <a:cs typeface="Roboto"/>
              <a:sym typeface="Roboto"/>
            </a:endParaRPr>
          </a:p>
          <a:p>
            <a:pPr marL="0" lvl="0" indent="0" algn="ctr" rtl="0">
              <a:spcBef>
                <a:spcPts val="0"/>
              </a:spcBef>
              <a:spcAft>
                <a:spcPts val="0"/>
              </a:spcAft>
              <a:buNone/>
            </a:pPr>
            <a:r>
              <a:rPr lang="en" sz="4000">
                <a:solidFill>
                  <a:schemeClr val="lt1"/>
                </a:solidFill>
                <a:latin typeface="Roboto"/>
                <a:ea typeface="Roboto"/>
                <a:cs typeface="Roboto"/>
                <a:sym typeface="Roboto"/>
              </a:rPr>
              <a:t>Year-End 2025</a:t>
            </a:r>
            <a:endParaRPr sz="4000">
              <a:solidFill>
                <a:schemeClr val="lt1"/>
              </a:solidFill>
              <a:latin typeface="Roboto"/>
              <a:ea typeface="Roboto"/>
              <a:cs typeface="Roboto"/>
              <a:sym typeface="Roboto"/>
            </a:endParaRPr>
          </a:p>
          <a:p>
            <a:pPr marL="0" lvl="0" indent="0" algn="ctr" rtl="0">
              <a:spcBef>
                <a:spcPts val="0"/>
              </a:spcBef>
              <a:spcAft>
                <a:spcPts val="0"/>
              </a:spcAft>
              <a:buNone/>
            </a:pPr>
            <a:r>
              <a:rPr lang="en" sz="2000">
                <a:solidFill>
                  <a:schemeClr val="lt1"/>
                </a:solidFill>
                <a:latin typeface="Roboto"/>
                <a:ea typeface="Roboto"/>
                <a:cs typeface="Roboto"/>
                <a:sym typeface="Roboto"/>
              </a:rPr>
              <a:t>Prepared by Mary Steinbauer</a:t>
            </a:r>
            <a:endParaRPr sz="2000">
              <a:solidFill>
                <a:schemeClr val="lt1"/>
              </a:solidFill>
              <a:latin typeface="Roboto"/>
              <a:ea typeface="Roboto"/>
              <a:cs typeface="Roboto"/>
              <a:sym typeface="Roboto"/>
            </a:endParaRPr>
          </a:p>
        </p:txBody>
      </p:sp>
      <p:pic>
        <p:nvPicPr>
          <p:cNvPr id="366" name="Google Shape;366;p52" title="Screenshot 2026-01-13 at 1.55.45 PM.png"/>
          <p:cNvPicPr preferRelativeResize="0"/>
          <p:nvPr/>
        </p:nvPicPr>
        <p:blipFill>
          <a:blip r:embed="rId3">
            <a:alphaModFix/>
          </a:blip>
          <a:stretch>
            <a:fillRect/>
          </a:stretch>
        </p:blipFill>
        <p:spPr>
          <a:xfrm>
            <a:off x="92700" y="152400"/>
            <a:ext cx="4415314" cy="4838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3"/>
          <p:cNvSpPr txBox="1">
            <a:spLocks noGrp="1"/>
          </p:cNvSpPr>
          <p:nvPr>
            <p:ph type="title"/>
          </p:nvPr>
        </p:nvSpPr>
        <p:spPr>
          <a:xfrm>
            <a:off x="457200" y="528072"/>
            <a:ext cx="8229600" cy="565500"/>
          </a:xfrm>
          <a:prstGeom prst="rect">
            <a:avLst/>
          </a:prstGeom>
          <a:noFill/>
          <a:ln>
            <a:noFill/>
          </a:ln>
        </p:spPr>
        <p:txBody>
          <a:bodyPr spcFirstLastPara="1" wrap="square" lIns="0" tIns="34275" rIns="0" bIns="0" anchor="b" anchorCtr="0">
            <a:noAutofit/>
          </a:bodyPr>
          <a:lstStyle/>
          <a:p>
            <a:pPr marL="0" lvl="0" indent="0" algn="l" rtl="0">
              <a:spcBef>
                <a:spcPts val="0"/>
              </a:spcBef>
              <a:spcAft>
                <a:spcPts val="0"/>
              </a:spcAft>
              <a:buClr>
                <a:schemeClr val="dk2"/>
              </a:buClr>
              <a:buSzPts val="3800"/>
              <a:buFont typeface="Century Gothic"/>
              <a:buNone/>
            </a:pPr>
            <a:r>
              <a:rPr lang="en" sz="4000"/>
              <a:t>Revenue and Expenses</a:t>
            </a:r>
            <a:endParaRPr sz="4000"/>
          </a:p>
        </p:txBody>
      </p:sp>
      <p:pic>
        <p:nvPicPr>
          <p:cNvPr id="372" name="Google Shape;372;p53" title="Chart"/>
          <p:cNvPicPr preferRelativeResize="0"/>
          <p:nvPr/>
        </p:nvPicPr>
        <p:blipFill>
          <a:blip r:embed="rId3">
            <a:alphaModFix/>
          </a:blip>
          <a:stretch>
            <a:fillRect/>
          </a:stretch>
        </p:blipFill>
        <p:spPr>
          <a:xfrm>
            <a:off x="1291913" y="1203322"/>
            <a:ext cx="6560174" cy="37451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8"/>
          <p:cNvPicPr preferRelativeResize="0"/>
          <p:nvPr/>
        </p:nvPicPr>
        <p:blipFill rotWithShape="1">
          <a:blip r:embed="rId3">
            <a:alphaModFix amt="30000"/>
          </a:blip>
          <a:srcRect l="21732" r="21732"/>
          <a:stretch/>
        </p:blipFill>
        <p:spPr>
          <a:xfrm>
            <a:off x="-9150" y="0"/>
            <a:ext cx="4594498" cy="5143501"/>
          </a:xfrm>
          <a:prstGeom prst="rect">
            <a:avLst/>
          </a:prstGeom>
          <a:noFill/>
          <a:ln>
            <a:noFill/>
          </a:ln>
        </p:spPr>
      </p:pic>
      <p:sp>
        <p:nvSpPr>
          <p:cNvPr id="103" name="Google Shape;103;p18"/>
          <p:cNvSpPr txBox="1">
            <a:spLocks noGrp="1"/>
          </p:cNvSpPr>
          <p:nvPr>
            <p:ph type="title"/>
          </p:nvPr>
        </p:nvSpPr>
        <p:spPr>
          <a:xfrm>
            <a:off x="192000" y="268725"/>
            <a:ext cx="4192200" cy="1130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t>President Report</a:t>
            </a:r>
            <a:endParaRPr sz="4000"/>
          </a:p>
          <a:p>
            <a:pPr marL="0" lvl="0" indent="0" algn="l" rtl="0">
              <a:spcBef>
                <a:spcPts val="0"/>
              </a:spcBef>
              <a:spcAft>
                <a:spcPts val="0"/>
              </a:spcAft>
              <a:buNone/>
            </a:pPr>
            <a:r>
              <a:rPr lang="en" sz="2000"/>
              <a:t>Julie Steenerson</a:t>
            </a:r>
            <a:endParaRPr sz="2000"/>
          </a:p>
        </p:txBody>
      </p:sp>
      <p:sp>
        <p:nvSpPr>
          <p:cNvPr id="104" name="Google Shape;104;p18"/>
          <p:cNvSpPr txBox="1">
            <a:spLocks noGrp="1"/>
          </p:cNvSpPr>
          <p:nvPr>
            <p:ph type="body" idx="2"/>
          </p:nvPr>
        </p:nvSpPr>
        <p:spPr>
          <a:xfrm>
            <a:off x="4585350" y="195975"/>
            <a:ext cx="4527600" cy="48642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100">
                <a:latin typeface="Arial"/>
                <a:ea typeface="Arial"/>
                <a:cs typeface="Arial"/>
                <a:sym typeface="Arial"/>
              </a:rPr>
              <a:t>The Board meeting cadence of six meetings over the course of the year kept our Board of 7 Directors well connected to achieve steady results. We focused on managing TCOTC expenses in the first half of the year via committee and task force work, and in the second half, we were able to  shift our focus to increasing revenue for the Club and engaging TCOTC members. </a:t>
            </a:r>
            <a:endParaRPr sz="1100">
              <a:latin typeface="Arial"/>
              <a:ea typeface="Arial"/>
              <a:cs typeface="Arial"/>
              <a:sym typeface="Arial"/>
            </a:endParaRPr>
          </a:p>
          <a:p>
            <a:pPr marL="0" lvl="0" indent="0" algn="l" rtl="0">
              <a:lnSpc>
                <a:spcPct val="100000"/>
              </a:lnSpc>
              <a:spcBef>
                <a:spcPts val="0"/>
              </a:spcBef>
              <a:spcAft>
                <a:spcPts val="0"/>
              </a:spcAft>
              <a:buNone/>
            </a:pPr>
            <a:endParaRPr sz="110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en" sz="1100" b="1">
                <a:latin typeface="Arial"/>
                <a:ea typeface="Arial"/>
                <a:cs typeface="Arial"/>
                <a:sym typeface="Arial"/>
              </a:rPr>
              <a:t>Jan Wagner</a:t>
            </a:r>
            <a:r>
              <a:rPr lang="en" sz="1100">
                <a:latin typeface="Arial"/>
                <a:ea typeface="Arial"/>
                <a:cs typeface="Arial"/>
                <a:sym typeface="Arial"/>
              </a:rPr>
              <a:t>, a new member in 2025, quickly became integrated into multiple initiatives providing sound direction and legal guidance.</a:t>
            </a:r>
            <a:endParaRPr sz="110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en" sz="1100" b="1">
                <a:latin typeface="Arial"/>
                <a:ea typeface="Arial"/>
                <a:cs typeface="Arial"/>
                <a:sym typeface="Arial"/>
              </a:rPr>
              <a:t>Joyce Carlson-Rioux</a:t>
            </a:r>
            <a:r>
              <a:rPr lang="en" sz="1100">
                <a:latin typeface="Arial"/>
                <a:ea typeface="Arial"/>
                <a:cs typeface="Arial"/>
                <a:sym typeface="Arial"/>
              </a:rPr>
              <a:t> continued serving as Recording Secretary in the final year of her term - she is a valuable source for governance and exemplifies optimism in her approach. She will continue to lead the Safety Committee.</a:t>
            </a:r>
            <a:endParaRPr sz="110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en" sz="1100" b="1">
                <a:latin typeface="Arial"/>
                <a:ea typeface="Arial"/>
                <a:cs typeface="Arial"/>
                <a:sym typeface="Arial"/>
              </a:rPr>
              <a:t>June Mendoza</a:t>
            </a:r>
            <a:r>
              <a:rPr lang="en" sz="1100">
                <a:latin typeface="Arial"/>
                <a:ea typeface="Arial"/>
                <a:cs typeface="Arial"/>
                <a:sym typeface="Arial"/>
              </a:rPr>
              <a:t>, Corresponding Secretary, extended her involvement from the Building Committee to the Lease Negotiation Task Force providing analytical expertise. She has ended her term and we will miss her dynamic energy.</a:t>
            </a:r>
            <a:endParaRPr sz="110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en" sz="1100">
                <a:latin typeface="Arial"/>
                <a:ea typeface="Arial"/>
                <a:cs typeface="Arial"/>
                <a:sym typeface="Arial"/>
              </a:rPr>
              <a:t>Treasurer </a:t>
            </a:r>
            <a:r>
              <a:rPr lang="en" sz="1100" b="1">
                <a:latin typeface="Arial"/>
                <a:ea typeface="Arial"/>
                <a:cs typeface="Arial"/>
                <a:sym typeface="Arial"/>
              </a:rPr>
              <a:t>Maddie O’Rourke</a:t>
            </a:r>
            <a:r>
              <a:rPr lang="en" sz="1100">
                <a:latin typeface="Arial"/>
                <a:ea typeface="Arial"/>
                <a:cs typeface="Arial"/>
                <a:sym typeface="Arial"/>
              </a:rPr>
              <a:t> spearheaded the Lease Negotiation Task Force navigating a multi-pronged process that  improved and solidified the Club’s location. She has ended her term as well but we will find her smiling enthusiasm as classmates and at member events.</a:t>
            </a:r>
            <a:endParaRPr sz="110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en" sz="1100">
                <a:latin typeface="Arial"/>
                <a:ea typeface="Arial"/>
                <a:cs typeface="Arial"/>
                <a:sym typeface="Arial"/>
              </a:rPr>
              <a:t>Vice President </a:t>
            </a:r>
            <a:r>
              <a:rPr lang="en" sz="1100" b="1">
                <a:latin typeface="Arial"/>
                <a:ea typeface="Arial"/>
                <a:cs typeface="Arial"/>
                <a:sym typeface="Arial"/>
              </a:rPr>
              <a:t>Liz Danielson</a:t>
            </a:r>
            <a:r>
              <a:rPr lang="en" sz="1100">
                <a:latin typeface="Arial"/>
                <a:ea typeface="Arial"/>
                <a:cs typeface="Arial"/>
                <a:sym typeface="Arial"/>
              </a:rPr>
              <a:t> showcased her financial savvy in both Board and committee meetings.</a:t>
            </a:r>
            <a:endParaRPr sz="110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en" sz="1100" b="1">
                <a:latin typeface="Arial"/>
                <a:ea typeface="Arial"/>
                <a:cs typeface="Arial"/>
                <a:sym typeface="Arial"/>
              </a:rPr>
              <a:t>Diane Steele</a:t>
            </a:r>
            <a:r>
              <a:rPr lang="en" sz="1100">
                <a:latin typeface="Arial"/>
                <a:ea typeface="Arial"/>
                <a:cs typeface="Arial"/>
                <a:sym typeface="Arial"/>
              </a:rPr>
              <a:t> shared social media ideas and looks forward to deepening her input in 2026.</a:t>
            </a:r>
            <a:endParaRPr sz="1100">
              <a:latin typeface="Arial"/>
              <a:ea typeface="Arial"/>
              <a:cs typeface="Arial"/>
              <a:sym typeface="Arial"/>
            </a:endParaRPr>
          </a:p>
          <a:p>
            <a:pPr marL="0" lvl="0" indent="0" algn="l" rtl="0">
              <a:lnSpc>
                <a:spcPct val="100000"/>
              </a:lnSpc>
              <a:spcBef>
                <a:spcPts val="0"/>
              </a:spcBef>
              <a:spcAft>
                <a:spcPts val="0"/>
              </a:spcAft>
              <a:buNone/>
            </a:pPr>
            <a:endParaRPr sz="1100">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4"/>
          <p:cNvSpPr txBox="1">
            <a:spLocks noGrp="1"/>
          </p:cNvSpPr>
          <p:nvPr>
            <p:ph type="title"/>
          </p:nvPr>
        </p:nvSpPr>
        <p:spPr>
          <a:xfrm>
            <a:off x="457200" y="383047"/>
            <a:ext cx="8229600" cy="565500"/>
          </a:xfrm>
          <a:prstGeom prst="rect">
            <a:avLst/>
          </a:prstGeom>
          <a:noFill/>
          <a:ln>
            <a:noFill/>
          </a:ln>
        </p:spPr>
        <p:txBody>
          <a:bodyPr spcFirstLastPara="1" wrap="square" lIns="0" tIns="34275" rIns="0" bIns="0" anchor="b" anchorCtr="0">
            <a:noAutofit/>
          </a:bodyPr>
          <a:lstStyle/>
          <a:p>
            <a:pPr marL="0" lvl="0" indent="0" algn="l" rtl="0">
              <a:spcBef>
                <a:spcPts val="0"/>
              </a:spcBef>
              <a:spcAft>
                <a:spcPts val="0"/>
              </a:spcAft>
              <a:buClr>
                <a:schemeClr val="dk2"/>
              </a:buClr>
              <a:buSzPts val="3800"/>
              <a:buFont typeface="Century Gothic"/>
              <a:buNone/>
            </a:pPr>
            <a:r>
              <a:rPr lang="en" sz="3000"/>
              <a:t>Contribution Margin = Revenue - Direct Expenses</a:t>
            </a:r>
            <a:endParaRPr sz="3000"/>
          </a:p>
        </p:txBody>
      </p:sp>
      <p:pic>
        <p:nvPicPr>
          <p:cNvPr id="378" name="Google Shape;378;p54" title="Chart"/>
          <p:cNvPicPr preferRelativeResize="0"/>
          <p:nvPr/>
        </p:nvPicPr>
        <p:blipFill>
          <a:blip r:embed="rId3">
            <a:alphaModFix/>
          </a:blip>
          <a:stretch>
            <a:fillRect/>
          </a:stretch>
        </p:blipFill>
        <p:spPr>
          <a:xfrm>
            <a:off x="1108875" y="1230450"/>
            <a:ext cx="6997125" cy="3817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82"/>
        <p:cNvGrpSpPr/>
        <p:nvPr/>
      </p:nvGrpSpPr>
      <p:grpSpPr>
        <a:xfrm>
          <a:off x="0" y="0"/>
          <a:ext cx="0" cy="0"/>
          <a:chOff x="0" y="0"/>
          <a:chExt cx="0" cy="0"/>
        </a:xfrm>
      </p:grpSpPr>
      <p:sp>
        <p:nvSpPr>
          <p:cNvPr id="383" name="Google Shape;383;p55"/>
          <p:cNvSpPr txBox="1">
            <a:spLocks noGrp="1"/>
          </p:cNvSpPr>
          <p:nvPr>
            <p:ph type="title"/>
          </p:nvPr>
        </p:nvSpPr>
        <p:spPr>
          <a:xfrm>
            <a:off x="685800" y="405300"/>
            <a:ext cx="6172200" cy="643200"/>
          </a:xfrm>
          <a:prstGeom prst="rect">
            <a:avLst/>
          </a:prstGeom>
          <a:noFill/>
          <a:ln>
            <a:noFill/>
          </a:ln>
        </p:spPr>
        <p:txBody>
          <a:bodyPr spcFirstLastPara="1" wrap="square" lIns="0" tIns="34275" rIns="0" bIns="0" anchor="b" anchorCtr="0">
            <a:noAutofit/>
          </a:bodyPr>
          <a:lstStyle/>
          <a:p>
            <a:pPr marL="0" lvl="0" indent="0" algn="l" rtl="0">
              <a:spcBef>
                <a:spcPts val="0"/>
              </a:spcBef>
              <a:spcAft>
                <a:spcPts val="0"/>
              </a:spcAft>
              <a:buClr>
                <a:schemeClr val="dk2"/>
              </a:buClr>
              <a:buSzPts val="3800"/>
              <a:buFont typeface="Century Gothic"/>
              <a:buNone/>
            </a:pPr>
            <a:r>
              <a:rPr lang="en" sz="4000"/>
              <a:t>Expense Allocation</a:t>
            </a:r>
            <a:endParaRPr sz="4000"/>
          </a:p>
        </p:txBody>
      </p:sp>
      <p:pic>
        <p:nvPicPr>
          <p:cNvPr id="384" name="Google Shape;384;p55" title="image010.png"/>
          <p:cNvPicPr preferRelativeResize="0"/>
          <p:nvPr/>
        </p:nvPicPr>
        <p:blipFill>
          <a:blip r:embed="rId3">
            <a:alphaModFix/>
          </a:blip>
          <a:stretch>
            <a:fillRect/>
          </a:stretch>
        </p:blipFill>
        <p:spPr>
          <a:xfrm>
            <a:off x="1945575" y="1224650"/>
            <a:ext cx="5168326" cy="3650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88"/>
        <p:cNvGrpSpPr/>
        <p:nvPr/>
      </p:nvGrpSpPr>
      <p:grpSpPr>
        <a:xfrm>
          <a:off x="0" y="0"/>
          <a:ext cx="0" cy="0"/>
          <a:chOff x="0" y="0"/>
          <a:chExt cx="0" cy="0"/>
        </a:xfrm>
      </p:grpSpPr>
      <p:sp>
        <p:nvSpPr>
          <p:cNvPr id="389" name="Google Shape;389;p56"/>
          <p:cNvSpPr txBox="1">
            <a:spLocks noGrp="1"/>
          </p:cNvSpPr>
          <p:nvPr>
            <p:ph type="title"/>
          </p:nvPr>
        </p:nvSpPr>
        <p:spPr>
          <a:xfrm>
            <a:off x="685800" y="405300"/>
            <a:ext cx="6172200" cy="643200"/>
          </a:xfrm>
          <a:prstGeom prst="rect">
            <a:avLst/>
          </a:prstGeom>
          <a:noFill/>
          <a:ln>
            <a:noFill/>
          </a:ln>
        </p:spPr>
        <p:txBody>
          <a:bodyPr spcFirstLastPara="1" wrap="square" lIns="0" tIns="34275" rIns="0" bIns="0" anchor="b" anchorCtr="0">
            <a:noAutofit/>
          </a:bodyPr>
          <a:lstStyle/>
          <a:p>
            <a:pPr marL="0" lvl="0" indent="0" algn="l" rtl="0">
              <a:spcBef>
                <a:spcPts val="0"/>
              </a:spcBef>
              <a:spcAft>
                <a:spcPts val="0"/>
              </a:spcAft>
              <a:buClr>
                <a:schemeClr val="dk2"/>
              </a:buClr>
              <a:buSzPts val="3800"/>
              <a:buFont typeface="Century Gothic"/>
              <a:buNone/>
            </a:pPr>
            <a:r>
              <a:rPr lang="en" sz="4000"/>
              <a:t>Participation by Class</a:t>
            </a:r>
            <a:endParaRPr sz="4000"/>
          </a:p>
        </p:txBody>
      </p:sp>
      <p:pic>
        <p:nvPicPr>
          <p:cNvPr id="390" name="Google Shape;390;p56" title="Chart"/>
          <p:cNvPicPr preferRelativeResize="0"/>
          <p:nvPr/>
        </p:nvPicPr>
        <p:blipFill>
          <a:blip r:embed="rId3">
            <a:alphaModFix/>
          </a:blip>
          <a:stretch>
            <a:fillRect/>
          </a:stretch>
        </p:blipFill>
        <p:spPr>
          <a:xfrm>
            <a:off x="1588975" y="1185000"/>
            <a:ext cx="5966056" cy="3790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4"/>
        <p:cNvGrpSpPr/>
        <p:nvPr/>
      </p:nvGrpSpPr>
      <p:grpSpPr>
        <a:xfrm>
          <a:off x="0" y="0"/>
          <a:ext cx="0" cy="0"/>
          <a:chOff x="0" y="0"/>
          <a:chExt cx="0" cy="0"/>
        </a:xfrm>
      </p:grpSpPr>
      <p:sp>
        <p:nvSpPr>
          <p:cNvPr id="395" name="Google Shape;395;p57"/>
          <p:cNvSpPr txBox="1">
            <a:spLocks noGrp="1"/>
          </p:cNvSpPr>
          <p:nvPr>
            <p:ph type="title"/>
          </p:nvPr>
        </p:nvSpPr>
        <p:spPr>
          <a:xfrm>
            <a:off x="685800" y="405300"/>
            <a:ext cx="6172200" cy="643200"/>
          </a:xfrm>
          <a:prstGeom prst="rect">
            <a:avLst/>
          </a:prstGeom>
          <a:noFill/>
          <a:ln>
            <a:noFill/>
          </a:ln>
        </p:spPr>
        <p:txBody>
          <a:bodyPr spcFirstLastPara="1" wrap="square" lIns="0" tIns="34275" rIns="0" bIns="0" anchor="b" anchorCtr="0">
            <a:noAutofit/>
          </a:bodyPr>
          <a:lstStyle/>
          <a:p>
            <a:pPr marL="0" lvl="0" indent="0" algn="l" rtl="0">
              <a:spcBef>
                <a:spcPts val="0"/>
              </a:spcBef>
              <a:spcAft>
                <a:spcPts val="0"/>
              </a:spcAft>
              <a:buClr>
                <a:schemeClr val="dk2"/>
              </a:buClr>
              <a:buSzPts val="3800"/>
              <a:buFont typeface="Century Gothic"/>
              <a:buNone/>
            </a:pPr>
            <a:r>
              <a:rPr lang="en" sz="4000"/>
              <a:t>Membership - 5-yr Trend</a:t>
            </a:r>
            <a:endParaRPr sz="4000"/>
          </a:p>
        </p:txBody>
      </p:sp>
      <p:pic>
        <p:nvPicPr>
          <p:cNvPr id="396" name="Google Shape;396;p57" title="image010.png"/>
          <p:cNvPicPr preferRelativeResize="0"/>
          <p:nvPr/>
        </p:nvPicPr>
        <p:blipFill>
          <a:blip r:embed="rId3">
            <a:alphaModFix/>
          </a:blip>
          <a:stretch>
            <a:fillRect/>
          </a:stretch>
        </p:blipFill>
        <p:spPr>
          <a:xfrm>
            <a:off x="1945575" y="1224650"/>
            <a:ext cx="4572000" cy="3228975"/>
          </a:xfrm>
          <a:prstGeom prst="rect">
            <a:avLst/>
          </a:prstGeom>
          <a:noFill/>
          <a:ln>
            <a:noFill/>
          </a:ln>
        </p:spPr>
      </p:pic>
      <p:pic>
        <p:nvPicPr>
          <p:cNvPr id="397" name="Google Shape;397;p57" title="Chart"/>
          <p:cNvPicPr preferRelativeResize="0"/>
          <p:nvPr/>
        </p:nvPicPr>
        <p:blipFill rotWithShape="1">
          <a:blip r:embed="rId4">
            <a:alphaModFix/>
          </a:blip>
          <a:srcRect t="10362"/>
          <a:stretch/>
        </p:blipFill>
        <p:spPr>
          <a:xfrm>
            <a:off x="885825" y="1159399"/>
            <a:ext cx="7372350" cy="38676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8"/>
          <p:cNvSpPr txBox="1">
            <a:spLocks noGrp="1"/>
          </p:cNvSpPr>
          <p:nvPr>
            <p:ph type="body" idx="1"/>
          </p:nvPr>
        </p:nvSpPr>
        <p:spPr>
          <a:xfrm>
            <a:off x="457200" y="614136"/>
            <a:ext cx="4040100" cy="494700"/>
          </a:xfrm>
          <a:prstGeom prst="rect">
            <a:avLst/>
          </a:prstGeom>
          <a:noFill/>
          <a:ln>
            <a:noFill/>
          </a:ln>
        </p:spPr>
        <p:txBody>
          <a:bodyPr spcFirstLastPara="1" wrap="square" lIns="34275" tIns="0" rIns="34275" bIns="0" anchor="ctr" anchorCtr="0">
            <a:noAutofit/>
          </a:bodyPr>
          <a:lstStyle/>
          <a:p>
            <a:pPr marL="0" lvl="0" indent="0" algn="l" rtl="0">
              <a:spcBef>
                <a:spcPts val="0"/>
              </a:spcBef>
              <a:spcAft>
                <a:spcPts val="1600"/>
              </a:spcAft>
              <a:buSzPts val="2600"/>
              <a:buNone/>
            </a:pPr>
            <a:r>
              <a:rPr lang="en" sz="2700">
                <a:solidFill>
                  <a:srgbClr val="222222"/>
                </a:solidFill>
              </a:rPr>
              <a:t>2025 Actions Taken</a:t>
            </a:r>
            <a:endParaRPr sz="2700">
              <a:solidFill>
                <a:srgbClr val="222222"/>
              </a:solidFill>
            </a:endParaRPr>
          </a:p>
        </p:txBody>
      </p:sp>
      <p:sp>
        <p:nvSpPr>
          <p:cNvPr id="403" name="Google Shape;403;p58"/>
          <p:cNvSpPr txBox="1">
            <a:spLocks noGrp="1"/>
          </p:cNvSpPr>
          <p:nvPr>
            <p:ph type="body" idx="2"/>
          </p:nvPr>
        </p:nvSpPr>
        <p:spPr>
          <a:xfrm>
            <a:off x="457200" y="1107025"/>
            <a:ext cx="4040100" cy="3509700"/>
          </a:xfrm>
          <a:prstGeom prst="rect">
            <a:avLst/>
          </a:prstGeom>
          <a:noFill/>
          <a:ln>
            <a:noFill/>
          </a:ln>
        </p:spPr>
        <p:txBody>
          <a:bodyPr spcFirstLastPara="1" wrap="square" lIns="68575" tIns="0" rIns="68575" bIns="34275" anchor="t" anchorCtr="0">
            <a:noAutofit/>
          </a:bodyPr>
          <a:lstStyle/>
          <a:p>
            <a:pPr marL="203200" lvl="0" indent="-203200" algn="l" rtl="0">
              <a:spcBef>
                <a:spcPts val="0"/>
              </a:spcBef>
              <a:spcAft>
                <a:spcPts val="0"/>
              </a:spcAft>
              <a:buClr>
                <a:schemeClr val="lt1"/>
              </a:buClr>
              <a:buSzPts val="2000"/>
              <a:buChar char="●"/>
            </a:pPr>
            <a:r>
              <a:rPr lang="en" sz="2000">
                <a:solidFill>
                  <a:schemeClr val="lt1"/>
                </a:solidFill>
              </a:rPr>
              <a:t>Negotiated and renewed Lease</a:t>
            </a:r>
            <a:endParaRPr sz="2000">
              <a:solidFill>
                <a:schemeClr val="lt1"/>
              </a:solidFill>
            </a:endParaRPr>
          </a:p>
          <a:p>
            <a:pPr marL="203200" lvl="0" indent="-203200" algn="l" rtl="0">
              <a:spcBef>
                <a:spcPts val="400"/>
              </a:spcBef>
              <a:spcAft>
                <a:spcPts val="0"/>
              </a:spcAft>
              <a:buClr>
                <a:schemeClr val="lt1"/>
              </a:buClr>
              <a:buSzPts val="2000"/>
              <a:buChar char="●"/>
            </a:pPr>
            <a:r>
              <a:rPr lang="en" sz="2000">
                <a:solidFill>
                  <a:schemeClr val="lt1"/>
                </a:solidFill>
              </a:rPr>
              <a:t>Implemented free lighting upgrade</a:t>
            </a:r>
            <a:endParaRPr sz="2000">
              <a:solidFill>
                <a:schemeClr val="lt1"/>
              </a:solidFill>
            </a:endParaRPr>
          </a:p>
          <a:p>
            <a:pPr marL="203200" lvl="0" indent="-203200" algn="l" rtl="0">
              <a:spcBef>
                <a:spcPts val="400"/>
              </a:spcBef>
              <a:spcAft>
                <a:spcPts val="0"/>
              </a:spcAft>
              <a:buClr>
                <a:schemeClr val="lt1"/>
              </a:buClr>
              <a:buSzPts val="2000"/>
              <a:buChar char="●"/>
            </a:pPr>
            <a:r>
              <a:rPr lang="en" sz="2000">
                <a:solidFill>
                  <a:schemeClr val="lt1"/>
                </a:solidFill>
              </a:rPr>
              <a:t>Developed in-house trial secretary team</a:t>
            </a:r>
            <a:endParaRPr sz="2000">
              <a:solidFill>
                <a:schemeClr val="lt1"/>
              </a:solidFill>
            </a:endParaRPr>
          </a:p>
          <a:p>
            <a:pPr marL="203200" lvl="0" indent="-203200" algn="l" rtl="0">
              <a:spcBef>
                <a:spcPts val="400"/>
              </a:spcBef>
              <a:spcAft>
                <a:spcPts val="0"/>
              </a:spcAft>
              <a:buClr>
                <a:schemeClr val="lt1"/>
              </a:buClr>
              <a:buSzPts val="2000"/>
              <a:buChar char="●"/>
            </a:pPr>
            <a:r>
              <a:rPr lang="en" sz="2000">
                <a:solidFill>
                  <a:schemeClr val="lt1"/>
                </a:solidFill>
              </a:rPr>
              <a:t>Solicited revenue generating ideas</a:t>
            </a:r>
            <a:endParaRPr sz="2000">
              <a:solidFill>
                <a:schemeClr val="lt1"/>
              </a:solidFill>
            </a:endParaRPr>
          </a:p>
          <a:p>
            <a:pPr marL="203200" lvl="0" indent="-203200" algn="l" rtl="0">
              <a:spcBef>
                <a:spcPts val="400"/>
              </a:spcBef>
              <a:spcAft>
                <a:spcPts val="0"/>
              </a:spcAft>
              <a:buClr>
                <a:schemeClr val="lt1"/>
              </a:buClr>
              <a:buSzPts val="2000"/>
              <a:buChar char="●"/>
            </a:pPr>
            <a:r>
              <a:rPr lang="en" sz="2000">
                <a:solidFill>
                  <a:schemeClr val="lt1"/>
                </a:solidFill>
              </a:rPr>
              <a:t>Expanded curriculum and implemented new events</a:t>
            </a:r>
            <a:endParaRPr sz="2000">
              <a:solidFill>
                <a:schemeClr val="lt1"/>
              </a:solidFill>
            </a:endParaRPr>
          </a:p>
          <a:p>
            <a:pPr marL="0" lvl="0" indent="0" algn="l" rtl="0">
              <a:spcBef>
                <a:spcPts val="400"/>
              </a:spcBef>
              <a:spcAft>
                <a:spcPts val="1600"/>
              </a:spcAft>
              <a:buNone/>
            </a:pPr>
            <a:endParaRPr>
              <a:solidFill>
                <a:schemeClr val="lt1"/>
              </a:solidFill>
            </a:endParaRPr>
          </a:p>
        </p:txBody>
      </p:sp>
      <p:sp>
        <p:nvSpPr>
          <p:cNvPr id="404" name="Google Shape;404;p58"/>
          <p:cNvSpPr txBox="1">
            <a:spLocks noGrp="1"/>
          </p:cNvSpPr>
          <p:nvPr>
            <p:ph type="body" idx="3"/>
          </p:nvPr>
        </p:nvSpPr>
        <p:spPr>
          <a:xfrm>
            <a:off x="4572001" y="615919"/>
            <a:ext cx="4041600" cy="491100"/>
          </a:xfrm>
          <a:prstGeom prst="rect">
            <a:avLst/>
          </a:prstGeom>
          <a:noFill/>
          <a:ln>
            <a:noFill/>
          </a:ln>
        </p:spPr>
        <p:txBody>
          <a:bodyPr spcFirstLastPara="1" wrap="square" lIns="34275" tIns="0" rIns="34275" bIns="0" anchor="ctr" anchorCtr="0">
            <a:normAutofit/>
          </a:bodyPr>
          <a:lstStyle/>
          <a:p>
            <a:pPr marL="0" lvl="0" indent="0" algn="l" rtl="0">
              <a:spcBef>
                <a:spcPts val="0"/>
              </a:spcBef>
              <a:spcAft>
                <a:spcPts val="1600"/>
              </a:spcAft>
              <a:buSzPts val="2600"/>
              <a:buNone/>
            </a:pPr>
            <a:r>
              <a:rPr lang="en" sz="2700">
                <a:solidFill>
                  <a:schemeClr val="dk2"/>
                </a:solidFill>
              </a:rPr>
              <a:t>2026 Planning</a:t>
            </a:r>
            <a:endParaRPr>
              <a:solidFill>
                <a:schemeClr val="dk2"/>
              </a:solidFill>
            </a:endParaRPr>
          </a:p>
        </p:txBody>
      </p:sp>
      <p:sp>
        <p:nvSpPr>
          <p:cNvPr id="405" name="Google Shape;405;p58"/>
          <p:cNvSpPr txBox="1">
            <a:spLocks noGrp="1"/>
          </p:cNvSpPr>
          <p:nvPr>
            <p:ph type="body" idx="4"/>
          </p:nvPr>
        </p:nvSpPr>
        <p:spPr>
          <a:xfrm>
            <a:off x="4645025" y="1107025"/>
            <a:ext cx="4041600" cy="3555300"/>
          </a:xfrm>
          <a:prstGeom prst="rect">
            <a:avLst/>
          </a:prstGeom>
          <a:noFill/>
          <a:ln>
            <a:noFill/>
          </a:ln>
        </p:spPr>
        <p:txBody>
          <a:bodyPr spcFirstLastPara="1" wrap="square" lIns="68575" tIns="0" rIns="68575" bIns="34275" anchor="t" anchorCtr="0">
            <a:normAutofit lnSpcReduction="10000"/>
          </a:bodyPr>
          <a:lstStyle/>
          <a:p>
            <a:pPr marL="203200" lvl="0" indent="-190500" algn="l" rtl="0">
              <a:spcBef>
                <a:spcPts val="0"/>
              </a:spcBef>
              <a:spcAft>
                <a:spcPts val="0"/>
              </a:spcAft>
              <a:buClr>
                <a:schemeClr val="lt1"/>
              </a:buClr>
              <a:buSzPts val="1800"/>
              <a:buChar char="●"/>
            </a:pPr>
            <a:r>
              <a:rPr lang="en" sz="1800">
                <a:solidFill>
                  <a:schemeClr val="lt1"/>
                </a:solidFill>
              </a:rPr>
              <a:t>Revisit Strategic Plan - possible activities:</a:t>
            </a:r>
            <a:endParaRPr sz="1800">
              <a:solidFill>
                <a:schemeClr val="lt1"/>
              </a:solidFill>
            </a:endParaRPr>
          </a:p>
          <a:p>
            <a:pPr marL="482600" lvl="1" indent="-215900" algn="l" rtl="0">
              <a:spcBef>
                <a:spcPts val="0"/>
              </a:spcBef>
              <a:spcAft>
                <a:spcPts val="0"/>
              </a:spcAft>
              <a:buClr>
                <a:schemeClr val="lt1"/>
              </a:buClr>
              <a:buSzPts val="1800"/>
              <a:buChar char="○"/>
            </a:pPr>
            <a:r>
              <a:rPr lang="en" sz="1800">
                <a:solidFill>
                  <a:schemeClr val="lt1"/>
                </a:solidFill>
              </a:rPr>
              <a:t>Re-engage Finance Committee to realign priorities </a:t>
            </a:r>
            <a:endParaRPr sz="1800">
              <a:solidFill>
                <a:schemeClr val="lt1"/>
              </a:solidFill>
            </a:endParaRPr>
          </a:p>
          <a:p>
            <a:pPr marL="482600" lvl="1" indent="-215900" algn="l" rtl="0">
              <a:spcBef>
                <a:spcPts val="0"/>
              </a:spcBef>
              <a:spcAft>
                <a:spcPts val="0"/>
              </a:spcAft>
              <a:buClr>
                <a:schemeClr val="lt1"/>
              </a:buClr>
              <a:buSzPts val="1800"/>
              <a:buChar char="○"/>
            </a:pPr>
            <a:r>
              <a:rPr lang="en" sz="1800">
                <a:solidFill>
                  <a:schemeClr val="lt1"/>
                </a:solidFill>
              </a:rPr>
              <a:t>Increase Membership Outreach and Engagement </a:t>
            </a:r>
            <a:endParaRPr sz="1800">
              <a:solidFill>
                <a:schemeClr val="lt1"/>
              </a:solidFill>
            </a:endParaRPr>
          </a:p>
          <a:p>
            <a:pPr marL="482600" lvl="1" indent="-215900" algn="l" rtl="0">
              <a:spcBef>
                <a:spcPts val="400"/>
              </a:spcBef>
              <a:spcAft>
                <a:spcPts val="0"/>
              </a:spcAft>
              <a:buClr>
                <a:schemeClr val="lt1"/>
              </a:buClr>
              <a:buSzPts val="1800"/>
              <a:buChar char="○"/>
            </a:pPr>
            <a:r>
              <a:rPr lang="en" sz="1800">
                <a:solidFill>
                  <a:schemeClr val="lt1"/>
                </a:solidFill>
              </a:rPr>
              <a:t>Implement additional revenue generating ideas</a:t>
            </a:r>
            <a:endParaRPr sz="1800">
              <a:solidFill>
                <a:schemeClr val="lt1"/>
              </a:solidFill>
            </a:endParaRPr>
          </a:p>
          <a:p>
            <a:pPr marL="203200" lvl="0" indent="-215900" algn="l" rtl="0">
              <a:spcBef>
                <a:spcPts val="0"/>
              </a:spcBef>
              <a:spcAft>
                <a:spcPts val="0"/>
              </a:spcAft>
              <a:buClr>
                <a:schemeClr val="lt1"/>
              </a:buClr>
              <a:buSzPts val="1800"/>
              <a:buChar char="●"/>
            </a:pPr>
            <a:r>
              <a:rPr lang="en" sz="1800">
                <a:solidFill>
                  <a:schemeClr val="lt1"/>
                </a:solidFill>
              </a:rPr>
              <a:t>Continuous improvement </a:t>
            </a:r>
            <a:endParaRPr sz="1800">
              <a:solidFill>
                <a:schemeClr val="lt1"/>
              </a:solidFill>
            </a:endParaRPr>
          </a:p>
          <a:p>
            <a:pPr marL="203200" lvl="0" indent="0" algn="l" rtl="0">
              <a:spcBef>
                <a:spcPts val="0"/>
              </a:spcBef>
              <a:spcAft>
                <a:spcPts val="0"/>
              </a:spcAft>
              <a:buNone/>
            </a:pPr>
            <a:endParaRPr sz="1800">
              <a:solidFill>
                <a:schemeClr val="lt1"/>
              </a:solidFill>
            </a:endParaRPr>
          </a:p>
          <a:p>
            <a:pPr marL="0" lvl="0" indent="0" algn="l" rtl="0">
              <a:spcBef>
                <a:spcPts val="0"/>
              </a:spcBef>
              <a:spcAft>
                <a:spcPts val="1600"/>
              </a:spcAft>
              <a:buNone/>
            </a:pPr>
            <a:r>
              <a:rPr lang="en" sz="1800">
                <a:solidFill>
                  <a:schemeClr val="lt1"/>
                </a:solidFill>
              </a:rPr>
              <a:t>****Adjust 2027 Annual Membership Meeting to January 26 </a:t>
            </a:r>
            <a:endParaRPr sz="180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59"/>
          <p:cNvPicPr preferRelativeResize="0"/>
          <p:nvPr/>
        </p:nvPicPr>
        <p:blipFill rotWithShape="1">
          <a:blip r:embed="rId3">
            <a:alphaModFix amt="30000"/>
          </a:blip>
          <a:srcRect l="6612" r="6604"/>
          <a:stretch/>
        </p:blipFill>
        <p:spPr>
          <a:xfrm>
            <a:off x="-9150" y="0"/>
            <a:ext cx="4594499" cy="5143501"/>
          </a:xfrm>
          <a:prstGeom prst="rect">
            <a:avLst/>
          </a:prstGeom>
          <a:noFill/>
          <a:ln>
            <a:noFill/>
          </a:ln>
        </p:spPr>
      </p:pic>
      <p:sp>
        <p:nvSpPr>
          <p:cNvPr id="411" name="Google Shape;411;p59"/>
          <p:cNvSpPr txBox="1">
            <a:spLocks noGrp="1"/>
          </p:cNvSpPr>
          <p:nvPr>
            <p:ph type="title"/>
          </p:nvPr>
        </p:nvSpPr>
        <p:spPr>
          <a:xfrm>
            <a:off x="265500" y="918825"/>
            <a:ext cx="4045200" cy="258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Election Results:</a:t>
            </a:r>
            <a:endParaRPr sz="4000"/>
          </a:p>
          <a:p>
            <a:pPr marL="0" lvl="0" indent="0" algn="ctr" rtl="0">
              <a:spcBef>
                <a:spcPts val="0"/>
              </a:spcBef>
              <a:spcAft>
                <a:spcPts val="0"/>
              </a:spcAft>
              <a:buNone/>
            </a:pPr>
            <a:r>
              <a:rPr lang="en" sz="4000"/>
              <a:t>Announcement of New Board Members</a:t>
            </a:r>
            <a:endParaRPr sz="4000"/>
          </a:p>
        </p:txBody>
      </p:sp>
      <p:sp>
        <p:nvSpPr>
          <p:cNvPr id="412" name="Google Shape;412;p5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63500" marR="63500" lvl="0" indent="0" algn="l" rtl="0">
              <a:spcBef>
                <a:spcPts val="0"/>
              </a:spcBef>
              <a:spcAft>
                <a:spcPts val="0"/>
              </a:spcAft>
              <a:buNone/>
            </a:pPr>
            <a:endParaRPr sz="2000" b="1">
              <a:latin typeface="Arial"/>
              <a:ea typeface="Arial"/>
              <a:cs typeface="Arial"/>
              <a:sym typeface="Arial"/>
            </a:endParaRPr>
          </a:p>
          <a:p>
            <a:pPr marL="63500" marR="63500" lvl="0" indent="0" algn="l" rtl="0">
              <a:spcBef>
                <a:spcPts val="0"/>
              </a:spcBef>
              <a:spcAft>
                <a:spcPts val="0"/>
              </a:spcAft>
              <a:buNone/>
            </a:pPr>
            <a:r>
              <a:rPr lang="en" sz="2000" b="1"/>
              <a:t>2026 TCOTC Board Meetings</a:t>
            </a:r>
            <a:endParaRPr sz="2000" b="1"/>
          </a:p>
          <a:p>
            <a:pPr marL="63500" marR="63500" lvl="0" indent="0" algn="l" rtl="0">
              <a:spcBef>
                <a:spcPts val="0"/>
              </a:spcBef>
              <a:spcAft>
                <a:spcPts val="0"/>
              </a:spcAft>
              <a:buNone/>
            </a:pPr>
            <a:endParaRPr sz="2000" b="1"/>
          </a:p>
          <a:p>
            <a:pPr marL="63500" marR="63500" lvl="0" indent="0" algn="l" rtl="0">
              <a:spcBef>
                <a:spcPts val="0"/>
              </a:spcBef>
              <a:spcAft>
                <a:spcPts val="0"/>
              </a:spcAft>
              <a:buNone/>
            </a:pPr>
            <a:r>
              <a:rPr lang="en" sz="2000" b="1">
                <a:latin typeface="Arial"/>
                <a:ea typeface="Arial"/>
                <a:cs typeface="Arial"/>
                <a:sym typeface="Arial"/>
              </a:rPr>
              <a:t>1/27/2026</a:t>
            </a:r>
            <a:r>
              <a:rPr lang="en" sz="2000">
                <a:latin typeface="Arial"/>
                <a:ea typeface="Arial"/>
                <a:cs typeface="Arial"/>
                <a:sym typeface="Arial"/>
              </a:rPr>
              <a:t> </a:t>
            </a:r>
            <a:endParaRPr sz="2000">
              <a:latin typeface="Arial"/>
              <a:ea typeface="Arial"/>
              <a:cs typeface="Arial"/>
              <a:sym typeface="Arial"/>
            </a:endParaRPr>
          </a:p>
          <a:p>
            <a:pPr marL="63500" marR="63500" lvl="0" indent="0" algn="l" rtl="0">
              <a:spcBef>
                <a:spcPts val="0"/>
              </a:spcBef>
              <a:spcAft>
                <a:spcPts val="0"/>
              </a:spcAft>
              <a:buNone/>
            </a:pPr>
            <a:r>
              <a:rPr lang="en" sz="2000" b="1">
                <a:latin typeface="Arial"/>
                <a:ea typeface="Arial"/>
                <a:cs typeface="Arial"/>
                <a:sym typeface="Arial"/>
              </a:rPr>
              <a:t>3/10/2026</a:t>
            </a:r>
            <a:r>
              <a:rPr lang="en" sz="2000">
                <a:latin typeface="Arial"/>
                <a:ea typeface="Arial"/>
                <a:cs typeface="Arial"/>
                <a:sym typeface="Arial"/>
              </a:rPr>
              <a:t> </a:t>
            </a:r>
            <a:endParaRPr sz="2000">
              <a:latin typeface="Arial"/>
              <a:ea typeface="Arial"/>
              <a:cs typeface="Arial"/>
              <a:sym typeface="Arial"/>
            </a:endParaRPr>
          </a:p>
          <a:p>
            <a:pPr marL="63500" marR="63500" lvl="0" indent="0" algn="l" rtl="0">
              <a:spcBef>
                <a:spcPts val="0"/>
              </a:spcBef>
              <a:spcAft>
                <a:spcPts val="0"/>
              </a:spcAft>
              <a:buNone/>
            </a:pPr>
            <a:r>
              <a:rPr lang="en" sz="2000" b="1">
                <a:latin typeface="Arial"/>
                <a:ea typeface="Arial"/>
                <a:cs typeface="Arial"/>
                <a:sym typeface="Arial"/>
              </a:rPr>
              <a:t>5/12/2026</a:t>
            </a:r>
            <a:r>
              <a:rPr lang="en" sz="2000">
                <a:latin typeface="Arial"/>
                <a:ea typeface="Arial"/>
                <a:cs typeface="Arial"/>
                <a:sym typeface="Arial"/>
              </a:rPr>
              <a:t> </a:t>
            </a:r>
            <a:endParaRPr sz="2000">
              <a:latin typeface="Arial"/>
              <a:ea typeface="Arial"/>
              <a:cs typeface="Arial"/>
              <a:sym typeface="Arial"/>
            </a:endParaRPr>
          </a:p>
          <a:p>
            <a:pPr marL="63500" marR="63500" lvl="0" indent="0" algn="l" rtl="0">
              <a:spcBef>
                <a:spcPts val="0"/>
              </a:spcBef>
              <a:spcAft>
                <a:spcPts val="0"/>
              </a:spcAft>
              <a:buNone/>
            </a:pPr>
            <a:r>
              <a:rPr lang="en" sz="2000" b="1">
                <a:latin typeface="Arial"/>
                <a:ea typeface="Arial"/>
                <a:cs typeface="Arial"/>
                <a:sym typeface="Arial"/>
              </a:rPr>
              <a:t>Off June and July</a:t>
            </a:r>
            <a:r>
              <a:rPr lang="en" sz="2000">
                <a:latin typeface="Arial"/>
                <a:ea typeface="Arial"/>
                <a:cs typeface="Arial"/>
                <a:sym typeface="Arial"/>
              </a:rPr>
              <a:t> </a:t>
            </a:r>
            <a:endParaRPr sz="2000">
              <a:latin typeface="Arial"/>
              <a:ea typeface="Arial"/>
              <a:cs typeface="Arial"/>
              <a:sym typeface="Arial"/>
            </a:endParaRPr>
          </a:p>
          <a:p>
            <a:pPr marL="63500" marR="63500" lvl="0" indent="0" algn="l" rtl="0">
              <a:spcBef>
                <a:spcPts val="0"/>
              </a:spcBef>
              <a:spcAft>
                <a:spcPts val="0"/>
              </a:spcAft>
              <a:buNone/>
            </a:pPr>
            <a:r>
              <a:rPr lang="en" sz="2000" b="1">
                <a:latin typeface="Arial"/>
                <a:ea typeface="Arial"/>
                <a:cs typeface="Arial"/>
                <a:sym typeface="Arial"/>
              </a:rPr>
              <a:t>8/11/2026</a:t>
            </a:r>
            <a:r>
              <a:rPr lang="en" sz="2000">
                <a:latin typeface="Arial"/>
                <a:ea typeface="Arial"/>
                <a:cs typeface="Arial"/>
                <a:sym typeface="Arial"/>
              </a:rPr>
              <a:t> </a:t>
            </a:r>
            <a:endParaRPr sz="2000">
              <a:latin typeface="Arial"/>
              <a:ea typeface="Arial"/>
              <a:cs typeface="Arial"/>
              <a:sym typeface="Arial"/>
            </a:endParaRPr>
          </a:p>
          <a:p>
            <a:pPr marL="63500" marR="63500" lvl="0" indent="0" algn="l" rtl="0">
              <a:spcBef>
                <a:spcPts val="0"/>
              </a:spcBef>
              <a:spcAft>
                <a:spcPts val="0"/>
              </a:spcAft>
              <a:buNone/>
            </a:pPr>
            <a:r>
              <a:rPr lang="en" sz="2000" b="1">
                <a:latin typeface="Arial"/>
                <a:ea typeface="Arial"/>
                <a:cs typeface="Arial"/>
                <a:sym typeface="Arial"/>
              </a:rPr>
              <a:t>10/13/2026</a:t>
            </a:r>
            <a:r>
              <a:rPr lang="en" sz="2000">
                <a:latin typeface="Arial"/>
                <a:ea typeface="Arial"/>
                <a:cs typeface="Arial"/>
                <a:sym typeface="Arial"/>
              </a:rPr>
              <a:t> </a:t>
            </a:r>
            <a:endParaRPr sz="2000">
              <a:latin typeface="Arial"/>
              <a:ea typeface="Arial"/>
              <a:cs typeface="Arial"/>
              <a:sym typeface="Arial"/>
            </a:endParaRPr>
          </a:p>
          <a:p>
            <a:pPr marL="63500" marR="63500" lvl="0" indent="0" algn="l" rtl="0">
              <a:spcBef>
                <a:spcPts val="0"/>
              </a:spcBef>
              <a:spcAft>
                <a:spcPts val="0"/>
              </a:spcAft>
              <a:buNone/>
            </a:pPr>
            <a:r>
              <a:rPr lang="en" sz="2000" b="1">
                <a:latin typeface="Arial"/>
                <a:ea typeface="Arial"/>
                <a:cs typeface="Arial"/>
                <a:sym typeface="Arial"/>
              </a:rPr>
              <a:t>12/8/2026</a:t>
            </a:r>
            <a:endParaRPr sz="2000">
              <a:latin typeface="Arial"/>
              <a:ea typeface="Arial"/>
              <a:cs typeface="Arial"/>
              <a:sym typeface="Arial"/>
            </a:endParaRPr>
          </a:p>
          <a:p>
            <a:pPr marL="63500" marR="63500" lvl="0" indent="0" algn="l" rtl="0">
              <a:lnSpc>
                <a:spcPct val="115909"/>
              </a:lnSpc>
              <a:spcBef>
                <a:spcPts val="0"/>
              </a:spcBef>
              <a:spcAft>
                <a:spcPts val="0"/>
              </a:spcAft>
              <a:buNone/>
            </a:pPr>
            <a:endParaRPr sz="1100">
              <a:latin typeface="Arial"/>
              <a:ea typeface="Arial"/>
              <a:cs typeface="Arial"/>
              <a:sym typeface="Arial"/>
            </a:endParaRPr>
          </a:p>
          <a:p>
            <a:pPr marL="0" lvl="0" indent="0" algn="l" rtl="0">
              <a:spcBef>
                <a:spcPts val="0"/>
              </a:spcBef>
              <a:spcAft>
                <a:spcPts val="1600"/>
              </a:spcAft>
              <a:buNone/>
            </a:pPr>
            <a:endParaRPr sz="2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60"/>
          <p:cNvPicPr preferRelativeResize="0"/>
          <p:nvPr/>
        </p:nvPicPr>
        <p:blipFill rotWithShape="1">
          <a:blip r:embed="rId3">
            <a:alphaModFix amt="70000"/>
          </a:blip>
          <a:srcRect l="2552" r="2552"/>
          <a:stretch/>
        </p:blipFill>
        <p:spPr>
          <a:xfrm>
            <a:off x="-9150" y="0"/>
            <a:ext cx="4594500" cy="5143500"/>
          </a:xfrm>
          <a:prstGeom prst="rect">
            <a:avLst/>
          </a:prstGeom>
          <a:noFill/>
          <a:ln>
            <a:noFill/>
          </a:ln>
        </p:spPr>
      </p:pic>
      <p:sp>
        <p:nvSpPr>
          <p:cNvPr id="418" name="Google Shape;418;p60"/>
          <p:cNvSpPr txBox="1">
            <a:spLocks noGrp="1"/>
          </p:cNvSpPr>
          <p:nvPr>
            <p:ph type="body" idx="2"/>
          </p:nvPr>
        </p:nvSpPr>
        <p:spPr>
          <a:xfrm>
            <a:off x="4939500" y="650050"/>
            <a:ext cx="3837000" cy="3695100"/>
          </a:xfrm>
          <a:prstGeom prst="rect">
            <a:avLst/>
          </a:prstGeom>
        </p:spPr>
        <p:txBody>
          <a:bodyPr spcFirstLastPara="1" wrap="square" lIns="91425" tIns="91425" rIns="91425" bIns="91425" anchor="ctr" anchorCtr="0">
            <a:noAutofit/>
          </a:bodyPr>
          <a:lstStyle/>
          <a:p>
            <a:pPr marL="63500" marR="63500" lvl="0" indent="0" algn="l" rtl="0">
              <a:spcBef>
                <a:spcPts val="0"/>
              </a:spcBef>
              <a:spcAft>
                <a:spcPts val="0"/>
              </a:spcAft>
              <a:buNone/>
            </a:pPr>
            <a:endParaRPr sz="2000" b="1">
              <a:latin typeface="Arial"/>
              <a:ea typeface="Arial"/>
              <a:cs typeface="Arial"/>
              <a:sym typeface="Arial"/>
            </a:endParaRPr>
          </a:p>
          <a:p>
            <a:pPr marL="0" lvl="0" indent="0" algn="ctr" rtl="0">
              <a:lnSpc>
                <a:spcPct val="100000"/>
              </a:lnSpc>
              <a:spcBef>
                <a:spcPts val="1246"/>
              </a:spcBef>
              <a:spcAft>
                <a:spcPts val="0"/>
              </a:spcAft>
              <a:buNone/>
            </a:pPr>
            <a:r>
              <a:rPr lang="en" sz="4000" b="1"/>
              <a:t>2025 Volunteer of the Year</a:t>
            </a:r>
            <a:endParaRPr sz="4000" b="1"/>
          </a:p>
          <a:p>
            <a:pPr marL="0" lvl="0" indent="0" algn="l" rtl="0">
              <a:spcBef>
                <a:spcPts val="0"/>
              </a:spcBef>
              <a:spcAft>
                <a:spcPts val="1600"/>
              </a:spcAft>
              <a:buNone/>
            </a:pPr>
            <a:endParaRPr sz="2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1"/>
          <p:cNvSpPr txBox="1">
            <a:spLocks noGrp="1"/>
          </p:cNvSpPr>
          <p:nvPr>
            <p:ph type="title"/>
          </p:nvPr>
        </p:nvSpPr>
        <p:spPr>
          <a:xfrm>
            <a:off x="679650" y="250225"/>
            <a:ext cx="3659700" cy="114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t>Call to Action</a:t>
            </a:r>
            <a:endParaRPr i="1"/>
          </a:p>
        </p:txBody>
      </p:sp>
      <p:sp>
        <p:nvSpPr>
          <p:cNvPr id="424" name="Google Shape;424;p61"/>
          <p:cNvSpPr txBox="1"/>
          <p:nvPr/>
        </p:nvSpPr>
        <p:spPr>
          <a:xfrm>
            <a:off x="679650" y="1306725"/>
            <a:ext cx="7784700" cy="3540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1100">
              <a:solidFill>
                <a:schemeClr val="lt1"/>
              </a:solidFill>
              <a:latin typeface="Calibri"/>
              <a:ea typeface="Calibri"/>
              <a:cs typeface="Calibri"/>
              <a:sym typeface="Calibri"/>
            </a:endParaRPr>
          </a:p>
        </p:txBody>
      </p:sp>
      <p:sp>
        <p:nvSpPr>
          <p:cNvPr id="425" name="Google Shape;425;p61"/>
          <p:cNvSpPr txBox="1"/>
          <p:nvPr/>
        </p:nvSpPr>
        <p:spPr>
          <a:xfrm>
            <a:off x="679650" y="1576950"/>
            <a:ext cx="3892500" cy="160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latin typeface="Roboto"/>
                <a:ea typeface="Roboto"/>
                <a:cs typeface="Roboto"/>
                <a:sym typeface="Roboto"/>
              </a:rPr>
              <a:t>Volunteer!</a:t>
            </a:r>
            <a:endParaRPr sz="2000">
              <a:solidFill>
                <a:schemeClr val="lt1"/>
              </a:solidFill>
            </a:endParaRPr>
          </a:p>
          <a:p>
            <a:pPr marL="914400" lvl="0" indent="0" algn="l" rtl="0">
              <a:spcBef>
                <a:spcPts val="0"/>
              </a:spcBef>
              <a:spcAft>
                <a:spcPts val="0"/>
              </a:spcAft>
              <a:buNone/>
            </a:pPr>
            <a:endParaRPr sz="2000">
              <a:solidFill>
                <a:schemeClr val="lt1"/>
              </a:solidFill>
            </a:endParaRPr>
          </a:p>
          <a:p>
            <a:pPr marL="0" lvl="0" indent="0" algn="l" rtl="0">
              <a:spcBef>
                <a:spcPts val="0"/>
              </a:spcBef>
              <a:spcAft>
                <a:spcPts val="0"/>
              </a:spcAft>
              <a:buNone/>
            </a:pPr>
            <a:r>
              <a:rPr lang="en" sz="2000">
                <a:solidFill>
                  <a:schemeClr val="lt1"/>
                </a:solidFill>
              </a:rPr>
              <a:t>Contact </a:t>
            </a:r>
            <a:r>
              <a:rPr lang="en" sz="2000" u="sng">
                <a:solidFill>
                  <a:schemeClr val="hlink"/>
                </a:solidFill>
                <a:hlinkClick r:id="rId3"/>
              </a:rPr>
              <a:t>anneschenk@tcotc.com</a:t>
            </a:r>
            <a:endParaRPr sz="2000">
              <a:solidFill>
                <a:schemeClr val="lt1"/>
              </a:solidFill>
            </a:endParaRPr>
          </a:p>
          <a:p>
            <a:pPr marL="0" lvl="0" indent="0" algn="l" rtl="0">
              <a:spcBef>
                <a:spcPts val="0"/>
              </a:spcBef>
              <a:spcAft>
                <a:spcPts val="0"/>
              </a:spcAft>
              <a:buNone/>
            </a:pPr>
            <a:endParaRPr sz="2000">
              <a:solidFill>
                <a:schemeClr val="lt1"/>
              </a:solidFill>
            </a:endParaRPr>
          </a:p>
          <a:p>
            <a:pPr marL="0" lvl="0" indent="0" algn="l" rtl="0">
              <a:spcBef>
                <a:spcPts val="0"/>
              </a:spcBef>
              <a:spcAft>
                <a:spcPts val="0"/>
              </a:spcAft>
              <a:buNone/>
            </a:pPr>
            <a:endParaRPr sz="1200">
              <a:solidFill>
                <a:schemeClr val="lt1"/>
              </a:solidFill>
            </a:endParaRPr>
          </a:p>
        </p:txBody>
      </p:sp>
      <p:sp>
        <p:nvSpPr>
          <p:cNvPr id="426" name="Google Shape;426;p61"/>
          <p:cNvSpPr txBox="1"/>
          <p:nvPr/>
        </p:nvSpPr>
        <p:spPr>
          <a:xfrm>
            <a:off x="4525650" y="1540250"/>
            <a:ext cx="4130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endParaRPr sz="1200">
              <a:solidFill>
                <a:schemeClr val="lt1"/>
              </a:solidFill>
            </a:endParaRPr>
          </a:p>
        </p:txBody>
      </p:sp>
      <p:sp>
        <p:nvSpPr>
          <p:cNvPr id="427" name="Google Shape;427;p61"/>
          <p:cNvSpPr txBox="1"/>
          <p:nvPr/>
        </p:nvSpPr>
        <p:spPr>
          <a:xfrm>
            <a:off x="4808400" y="1540250"/>
            <a:ext cx="35649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latin typeface="Roboto"/>
                <a:ea typeface="Roboto"/>
                <a:cs typeface="Roboto"/>
                <a:sym typeface="Roboto"/>
              </a:rPr>
              <a:t>Donate to Friends of TCOTC!</a:t>
            </a:r>
            <a:endParaRPr sz="2000">
              <a:solidFill>
                <a:schemeClr val="lt1"/>
              </a:solidFill>
              <a:latin typeface="Roboto"/>
              <a:ea typeface="Roboto"/>
              <a:cs typeface="Roboto"/>
              <a:sym typeface="Roboto"/>
            </a:endParaRPr>
          </a:p>
          <a:p>
            <a:pPr marL="0" lvl="0" indent="0" algn="l" rtl="0">
              <a:spcBef>
                <a:spcPts val="0"/>
              </a:spcBef>
              <a:spcAft>
                <a:spcPts val="0"/>
              </a:spcAft>
              <a:buNone/>
            </a:pPr>
            <a:r>
              <a:rPr lang="en" sz="1200">
                <a:solidFill>
                  <a:schemeClr val="lt1"/>
                </a:solidFill>
              </a:rPr>
              <a:t>	</a:t>
            </a:r>
            <a:r>
              <a:rPr lang="en" sz="1500">
                <a:solidFill>
                  <a:schemeClr val="lt1"/>
                </a:solidFill>
              </a:rPr>
              <a:t>Scan to Donate</a:t>
            </a:r>
            <a:endParaRPr sz="1500">
              <a:solidFill>
                <a:schemeClr val="lt1"/>
              </a:solidFill>
            </a:endParaRPr>
          </a:p>
        </p:txBody>
      </p:sp>
      <p:pic>
        <p:nvPicPr>
          <p:cNvPr id="428" name="Google Shape;428;p61"/>
          <p:cNvPicPr preferRelativeResize="0"/>
          <p:nvPr/>
        </p:nvPicPr>
        <p:blipFill>
          <a:blip r:embed="rId4">
            <a:alphaModFix/>
          </a:blip>
          <a:stretch>
            <a:fillRect/>
          </a:stretch>
        </p:blipFill>
        <p:spPr>
          <a:xfrm>
            <a:off x="5029050" y="2349250"/>
            <a:ext cx="2699089" cy="2581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9"/>
          <p:cNvPicPr preferRelativeResize="0"/>
          <p:nvPr/>
        </p:nvPicPr>
        <p:blipFill rotWithShape="1">
          <a:blip r:embed="rId3">
            <a:alphaModFix amt="30000"/>
          </a:blip>
          <a:srcRect l="21732" r="21732"/>
          <a:stretch/>
        </p:blipFill>
        <p:spPr>
          <a:xfrm>
            <a:off x="-9150" y="0"/>
            <a:ext cx="4594498" cy="5143501"/>
          </a:xfrm>
          <a:prstGeom prst="rect">
            <a:avLst/>
          </a:prstGeom>
          <a:noFill/>
          <a:ln>
            <a:noFill/>
          </a:ln>
        </p:spPr>
      </p:pic>
      <p:sp>
        <p:nvSpPr>
          <p:cNvPr id="110" name="Google Shape;110;p19"/>
          <p:cNvSpPr txBox="1">
            <a:spLocks noGrp="1"/>
          </p:cNvSpPr>
          <p:nvPr>
            <p:ph type="title"/>
          </p:nvPr>
        </p:nvSpPr>
        <p:spPr>
          <a:xfrm>
            <a:off x="163575" y="370700"/>
            <a:ext cx="4924200" cy="123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4000">
              <a:solidFill>
                <a:srgbClr val="000000"/>
              </a:solidFill>
              <a:latin typeface="Arial"/>
              <a:ea typeface="Arial"/>
              <a:cs typeface="Arial"/>
              <a:sym typeface="Arial"/>
            </a:endParaRPr>
          </a:p>
          <a:p>
            <a:pPr marL="0" lvl="0" indent="0" algn="l" rtl="0">
              <a:spcBef>
                <a:spcPts val="0"/>
              </a:spcBef>
              <a:spcAft>
                <a:spcPts val="0"/>
              </a:spcAft>
              <a:buNone/>
            </a:pPr>
            <a:r>
              <a:rPr lang="en" sz="4000">
                <a:solidFill>
                  <a:srgbClr val="000000"/>
                </a:solidFill>
                <a:latin typeface="Arial"/>
                <a:ea typeface="Arial"/>
                <a:cs typeface="Arial"/>
                <a:sym typeface="Arial"/>
              </a:rPr>
              <a:t>President Report </a:t>
            </a:r>
            <a:endParaRPr sz="4000">
              <a:solidFill>
                <a:srgbClr val="000000"/>
              </a:solidFill>
              <a:latin typeface="Arial"/>
              <a:ea typeface="Arial"/>
              <a:cs typeface="Arial"/>
              <a:sym typeface="Arial"/>
            </a:endParaRPr>
          </a:p>
          <a:p>
            <a:pPr marL="0" lvl="0" indent="0" algn="l" rtl="0">
              <a:spcBef>
                <a:spcPts val="0"/>
              </a:spcBef>
              <a:spcAft>
                <a:spcPts val="0"/>
              </a:spcAft>
              <a:buNone/>
            </a:pPr>
            <a:r>
              <a:rPr lang="en" sz="2000">
                <a:solidFill>
                  <a:srgbClr val="000000"/>
                </a:solidFill>
                <a:latin typeface="Arial"/>
                <a:ea typeface="Arial"/>
                <a:cs typeface="Arial"/>
                <a:sym typeface="Arial"/>
              </a:rPr>
              <a:t>cont’d</a:t>
            </a:r>
            <a:endParaRPr sz="2000">
              <a:solidFill>
                <a:srgbClr val="000000"/>
              </a:solidFill>
              <a:latin typeface="Arial"/>
              <a:ea typeface="Arial"/>
              <a:cs typeface="Arial"/>
              <a:sym typeface="Arial"/>
            </a:endParaRPr>
          </a:p>
          <a:p>
            <a:pPr marL="0" lvl="0" indent="0" algn="l" rtl="0">
              <a:spcBef>
                <a:spcPts val="0"/>
              </a:spcBef>
              <a:spcAft>
                <a:spcPts val="0"/>
              </a:spcAft>
              <a:buNone/>
            </a:pPr>
            <a:r>
              <a:rPr lang="en" sz="2000">
                <a:solidFill>
                  <a:srgbClr val="000000"/>
                </a:solidFill>
                <a:latin typeface="Arial"/>
                <a:ea typeface="Arial"/>
                <a:cs typeface="Arial"/>
                <a:sym typeface="Arial"/>
              </a:rPr>
              <a:t>Julie Steenerson</a:t>
            </a:r>
            <a:endParaRPr sz="2000">
              <a:solidFill>
                <a:srgbClr val="000000"/>
              </a:solidFill>
              <a:latin typeface="Arial"/>
              <a:ea typeface="Arial"/>
              <a:cs typeface="Arial"/>
              <a:sym typeface="Arial"/>
            </a:endParaRPr>
          </a:p>
          <a:p>
            <a:pPr marL="0" lvl="0" indent="0" algn="l" rtl="0">
              <a:spcBef>
                <a:spcPts val="0"/>
              </a:spcBef>
              <a:spcAft>
                <a:spcPts val="0"/>
              </a:spcAft>
              <a:buNone/>
            </a:pPr>
            <a:endParaRPr sz="4000"/>
          </a:p>
        </p:txBody>
      </p:sp>
      <p:sp>
        <p:nvSpPr>
          <p:cNvPr id="111" name="Google Shape;111;p19"/>
          <p:cNvSpPr txBox="1">
            <a:spLocks noGrp="1"/>
          </p:cNvSpPr>
          <p:nvPr>
            <p:ph type="body" idx="2"/>
          </p:nvPr>
        </p:nvSpPr>
        <p:spPr>
          <a:xfrm>
            <a:off x="4585350" y="370700"/>
            <a:ext cx="4510500" cy="42201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100">
                <a:latin typeface="Arial"/>
                <a:ea typeface="Arial"/>
                <a:cs typeface="Arial"/>
                <a:sym typeface="Arial"/>
              </a:rPr>
              <a:t>TCOTC Team Leaders Jane Jacobson for Obedience, and Lisa Nawrocki for Agility shared expert perspective with the Board on behalf of their teams of instructors and assistants. From team and class participant feedback, they generated ideas for improving curriculum and expanding class offerings to appeal to member needs.</a:t>
            </a:r>
            <a:endParaRPr sz="1100">
              <a:latin typeface="Arial"/>
              <a:ea typeface="Arial"/>
              <a:cs typeface="Arial"/>
              <a:sym typeface="Arial"/>
            </a:endParaRPr>
          </a:p>
          <a:p>
            <a:pPr marL="0" lvl="0" indent="0" algn="l" rtl="0">
              <a:lnSpc>
                <a:spcPct val="100000"/>
              </a:lnSpc>
              <a:spcBef>
                <a:spcPts val="0"/>
              </a:spcBef>
              <a:spcAft>
                <a:spcPts val="0"/>
              </a:spcAft>
              <a:buNone/>
            </a:pPr>
            <a:endParaRPr sz="1100">
              <a:latin typeface="Arial"/>
              <a:ea typeface="Arial"/>
              <a:cs typeface="Arial"/>
              <a:sym typeface="Arial"/>
            </a:endParaRPr>
          </a:p>
          <a:p>
            <a:pPr marL="0" lvl="0" indent="0" algn="l" rtl="0">
              <a:lnSpc>
                <a:spcPct val="100000"/>
              </a:lnSpc>
              <a:spcBef>
                <a:spcPts val="0"/>
              </a:spcBef>
              <a:spcAft>
                <a:spcPts val="0"/>
              </a:spcAft>
              <a:buNone/>
            </a:pPr>
            <a:r>
              <a:rPr lang="en" sz="1100">
                <a:latin typeface="Arial"/>
                <a:ea typeface="Arial"/>
                <a:cs typeface="Arial"/>
                <a:sym typeface="Arial"/>
              </a:rPr>
              <a:t>TCOTC Financial Leader Mary Steinbauer provided financial reports and historical data to inform critical decisions of the Finance Committee and the Board of Directors, as a whole.</a:t>
            </a:r>
            <a:endParaRPr sz="1100">
              <a:latin typeface="Arial"/>
              <a:ea typeface="Arial"/>
              <a:cs typeface="Arial"/>
              <a:sym typeface="Arial"/>
            </a:endParaRPr>
          </a:p>
          <a:p>
            <a:pPr marL="0" lvl="0" indent="0" algn="l" rtl="0">
              <a:lnSpc>
                <a:spcPct val="100000"/>
              </a:lnSpc>
              <a:spcBef>
                <a:spcPts val="0"/>
              </a:spcBef>
              <a:spcAft>
                <a:spcPts val="0"/>
              </a:spcAft>
              <a:buNone/>
            </a:pPr>
            <a:endParaRPr sz="1100">
              <a:latin typeface="Arial"/>
              <a:ea typeface="Arial"/>
              <a:cs typeface="Arial"/>
              <a:sym typeface="Arial"/>
            </a:endParaRPr>
          </a:p>
          <a:p>
            <a:pPr marL="0" lvl="0" indent="0" algn="l" rtl="0">
              <a:lnSpc>
                <a:spcPct val="100000"/>
              </a:lnSpc>
              <a:spcBef>
                <a:spcPts val="0"/>
              </a:spcBef>
              <a:spcAft>
                <a:spcPts val="0"/>
              </a:spcAft>
              <a:buNone/>
            </a:pPr>
            <a:r>
              <a:rPr lang="en" sz="1100">
                <a:latin typeface="Arial"/>
                <a:ea typeface="Arial"/>
                <a:cs typeface="Arial"/>
                <a:sym typeface="Arial"/>
              </a:rPr>
              <a:t>Karen Radford’s spirit of volunteerism shined bright as chairperson of the Finance Committee, the Building Committee, and Flyball Team. She is a valued Board advisor and her contributions are instrumental to the legacy of TCOTC and its continuous improvement.</a:t>
            </a:r>
            <a:endParaRPr sz="1100">
              <a:latin typeface="Arial"/>
              <a:ea typeface="Arial"/>
              <a:cs typeface="Arial"/>
              <a:sym typeface="Arial"/>
            </a:endParaRPr>
          </a:p>
          <a:p>
            <a:pPr marL="0" lvl="0" indent="0" algn="l" rtl="0">
              <a:lnSpc>
                <a:spcPct val="100000"/>
              </a:lnSpc>
              <a:spcBef>
                <a:spcPts val="0"/>
              </a:spcBef>
              <a:spcAft>
                <a:spcPts val="0"/>
              </a:spcAft>
              <a:buNone/>
            </a:pPr>
            <a:endParaRPr sz="1100">
              <a:latin typeface="Arial"/>
              <a:ea typeface="Arial"/>
              <a:cs typeface="Arial"/>
              <a:sym typeface="Arial"/>
            </a:endParaRPr>
          </a:p>
          <a:p>
            <a:pPr marL="0" lvl="0" indent="0" algn="l" rtl="0">
              <a:lnSpc>
                <a:spcPct val="100000"/>
              </a:lnSpc>
              <a:spcBef>
                <a:spcPts val="0"/>
              </a:spcBef>
              <a:spcAft>
                <a:spcPts val="0"/>
              </a:spcAft>
              <a:buNone/>
            </a:pPr>
            <a:r>
              <a:rPr lang="en" sz="1100">
                <a:latin typeface="Arial"/>
                <a:ea typeface="Arial"/>
                <a:cs typeface="Arial"/>
                <a:sym typeface="Arial"/>
              </a:rPr>
              <a:t>Executive Director Anne Schenk is omnipresent at TCOTC touching every aspect of the Club and every member through her beautifully written newsletters. She embodies the TCOTC Vision of building positive human and dog partnerships.</a:t>
            </a:r>
            <a:endParaRPr sz="1100">
              <a:latin typeface="Arial"/>
              <a:ea typeface="Arial"/>
              <a:cs typeface="Arial"/>
              <a:sym typeface="Arial"/>
            </a:endParaRPr>
          </a:p>
          <a:p>
            <a:pPr marL="0" lvl="0" indent="0" algn="l" rtl="0">
              <a:lnSpc>
                <a:spcPct val="100000"/>
              </a:lnSpc>
              <a:spcBef>
                <a:spcPts val="0"/>
              </a:spcBef>
              <a:spcAft>
                <a:spcPts val="0"/>
              </a:spcAft>
              <a:buNone/>
            </a:pPr>
            <a:endParaRPr sz="1100">
              <a:latin typeface="Arial"/>
              <a:ea typeface="Arial"/>
              <a:cs typeface="Arial"/>
              <a:sym typeface="Arial"/>
            </a:endParaRPr>
          </a:p>
          <a:p>
            <a:pPr marL="0" lvl="0" indent="0" algn="l" rtl="0">
              <a:lnSpc>
                <a:spcPct val="100000"/>
              </a:lnSpc>
              <a:spcBef>
                <a:spcPts val="0"/>
              </a:spcBef>
              <a:spcAft>
                <a:spcPts val="0"/>
              </a:spcAft>
              <a:buNone/>
            </a:pPr>
            <a:r>
              <a:rPr lang="en" sz="1100">
                <a:latin typeface="Arial"/>
                <a:ea typeface="Arial"/>
                <a:cs typeface="Arial"/>
                <a:sym typeface="Arial"/>
              </a:rPr>
              <a:t>I am honored to have served as Board President in 2025 and I am excited about the addition of new 2026 Directors to continue growing TCOTC and broadening opportunities for membership engagement.</a:t>
            </a:r>
            <a:endParaRPr sz="110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679650" y="250225"/>
            <a:ext cx="6545400" cy="8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t>Approval of 2025 Minutes</a:t>
            </a:r>
            <a:endParaRPr sz="4800"/>
          </a:p>
        </p:txBody>
      </p:sp>
      <p:sp>
        <p:nvSpPr>
          <p:cNvPr id="117" name="Google Shape;117;p20"/>
          <p:cNvSpPr txBox="1"/>
          <p:nvPr/>
        </p:nvSpPr>
        <p:spPr>
          <a:xfrm>
            <a:off x="324375" y="1074925"/>
            <a:ext cx="8544600" cy="41274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0"/>
              </a:spcAft>
              <a:buNone/>
            </a:pPr>
            <a:r>
              <a:rPr lang="en" sz="1100" b="1">
                <a:solidFill>
                  <a:schemeClr val="lt1"/>
                </a:solidFill>
              </a:rPr>
              <a:t>TCOTC Annual Membership Meeting Minutes: January 14, 2025</a:t>
            </a:r>
            <a:endParaRPr sz="1100">
              <a:solidFill>
                <a:schemeClr val="lt1"/>
              </a:solidFill>
            </a:endParaRPr>
          </a:p>
          <a:p>
            <a:pPr marL="0" lvl="0" indent="0" algn="l" rtl="0">
              <a:spcBef>
                <a:spcPts val="800"/>
              </a:spcBef>
              <a:spcAft>
                <a:spcPts val="0"/>
              </a:spcAft>
              <a:buNone/>
            </a:pPr>
            <a:r>
              <a:rPr lang="en" sz="1100" b="1">
                <a:solidFill>
                  <a:schemeClr val="lt1"/>
                </a:solidFill>
              </a:rPr>
              <a:t>Welcome</a:t>
            </a:r>
            <a:endParaRPr sz="1100" b="1" i="1">
              <a:solidFill>
                <a:schemeClr val="lt1"/>
              </a:solidFill>
            </a:endParaRPr>
          </a:p>
          <a:p>
            <a:pPr marL="0" lvl="0" indent="0" algn="l" rtl="0">
              <a:lnSpc>
                <a:spcPct val="115000"/>
              </a:lnSpc>
              <a:spcBef>
                <a:spcPts val="0"/>
              </a:spcBef>
              <a:spcAft>
                <a:spcPts val="0"/>
              </a:spcAft>
              <a:buNone/>
            </a:pPr>
            <a:r>
              <a:rPr lang="en" sz="1100" b="1">
                <a:solidFill>
                  <a:schemeClr val="lt1"/>
                </a:solidFill>
              </a:rPr>
              <a:t>Meeting began at 7:05 pm.</a:t>
            </a:r>
            <a:endParaRPr sz="1100" b="1">
              <a:solidFill>
                <a:schemeClr val="lt1"/>
              </a:solidFill>
            </a:endParaRPr>
          </a:p>
          <a:p>
            <a:pPr marL="0" lvl="0" indent="0" algn="l" rtl="0">
              <a:lnSpc>
                <a:spcPct val="115000"/>
              </a:lnSpc>
              <a:spcBef>
                <a:spcPts val="0"/>
              </a:spcBef>
              <a:spcAft>
                <a:spcPts val="0"/>
              </a:spcAft>
              <a:buNone/>
            </a:pPr>
            <a:endParaRPr sz="1100" b="1">
              <a:solidFill>
                <a:schemeClr val="lt1"/>
              </a:solidFill>
            </a:endParaRPr>
          </a:p>
          <a:p>
            <a:pPr marL="0" lvl="0" indent="0" algn="l" rtl="0">
              <a:spcBef>
                <a:spcPts val="0"/>
              </a:spcBef>
              <a:spcAft>
                <a:spcPts val="0"/>
              </a:spcAft>
              <a:buNone/>
            </a:pPr>
            <a:r>
              <a:rPr lang="en" sz="1100" b="1">
                <a:solidFill>
                  <a:schemeClr val="lt1"/>
                </a:solidFill>
              </a:rPr>
              <a:t>Introduction to TCOTC - Executive Director Anne Schenk</a:t>
            </a:r>
            <a:endParaRPr sz="1100" b="1">
              <a:solidFill>
                <a:schemeClr val="lt1"/>
              </a:solidFill>
            </a:endParaRPr>
          </a:p>
          <a:p>
            <a:pPr marL="457200" lvl="0" indent="-298450" algn="l" rtl="0">
              <a:spcBef>
                <a:spcPts val="0"/>
              </a:spcBef>
              <a:spcAft>
                <a:spcPts val="0"/>
              </a:spcAft>
              <a:buClr>
                <a:schemeClr val="lt1"/>
              </a:buClr>
              <a:buSzPts val="1100"/>
              <a:buChar char="-"/>
            </a:pPr>
            <a:r>
              <a:rPr lang="en" sz="1100">
                <a:solidFill>
                  <a:schemeClr val="lt1"/>
                </a:solidFill>
              </a:rPr>
              <a:t>Anne welcomed members in attendance (both online and in-person)</a:t>
            </a:r>
            <a:endParaRPr sz="1100">
              <a:solidFill>
                <a:schemeClr val="lt1"/>
              </a:solidFill>
            </a:endParaRPr>
          </a:p>
          <a:p>
            <a:pPr marL="0" lvl="0" indent="0" algn="l" rtl="0">
              <a:spcBef>
                <a:spcPts val="0"/>
              </a:spcBef>
              <a:spcAft>
                <a:spcPts val="0"/>
              </a:spcAft>
              <a:buNone/>
            </a:pPr>
            <a:r>
              <a:rPr lang="en" sz="1100" b="1">
                <a:solidFill>
                  <a:schemeClr val="lt1"/>
                </a:solidFill>
              </a:rPr>
              <a:t>Introduction of current Board Members - Board President Julie Steenerson</a:t>
            </a:r>
            <a:endParaRPr sz="1100" b="1">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a:solidFill>
                  <a:schemeClr val="lt1"/>
                </a:solidFill>
              </a:rPr>
              <a:t>Julie introduced board members who served in 2024 and announced opening for one new member who will serve from 2025 – 2028.</a:t>
            </a:r>
            <a:endParaRPr sz="1100">
              <a:solidFill>
                <a:schemeClr val="lt1"/>
              </a:solidFill>
            </a:endParaRPr>
          </a:p>
          <a:p>
            <a:pPr marL="0" lvl="0" indent="0" algn="l" rtl="0">
              <a:lnSpc>
                <a:spcPct val="115000"/>
              </a:lnSpc>
              <a:spcBef>
                <a:spcPts val="0"/>
              </a:spcBef>
              <a:spcAft>
                <a:spcPts val="0"/>
              </a:spcAft>
              <a:buNone/>
            </a:pPr>
            <a:r>
              <a:rPr lang="en" sz="1100" b="1">
                <a:solidFill>
                  <a:schemeClr val="lt1"/>
                </a:solidFill>
              </a:rPr>
              <a:t>Approval of Minutes of January 9, 2024 Annual Membership Meeting</a:t>
            </a:r>
            <a:endParaRPr sz="1100" b="1">
              <a:solidFill>
                <a:schemeClr val="lt1"/>
              </a:solidFill>
            </a:endParaRPr>
          </a:p>
          <a:p>
            <a:pPr marL="457200" lvl="0" indent="-298450" algn="l" rtl="0">
              <a:lnSpc>
                <a:spcPct val="115000"/>
              </a:lnSpc>
              <a:spcBef>
                <a:spcPts val="0"/>
              </a:spcBef>
              <a:spcAft>
                <a:spcPts val="0"/>
              </a:spcAft>
              <a:buClr>
                <a:schemeClr val="lt1"/>
              </a:buClr>
              <a:buSzPts val="1100"/>
              <a:buChar char="-"/>
            </a:pPr>
            <a:r>
              <a:rPr lang="en" sz="1100">
                <a:solidFill>
                  <a:schemeClr val="lt1"/>
                </a:solidFill>
              </a:rPr>
              <a:t>Jim Walsh moves to accept the January 8, 2024 Annual Membership Meeting Minutes, June Mendoza seconds the motion</a:t>
            </a:r>
            <a:endParaRPr sz="1100">
              <a:solidFill>
                <a:schemeClr val="lt1"/>
              </a:solidFill>
            </a:endParaRPr>
          </a:p>
          <a:p>
            <a:pPr marL="457200" lvl="0" indent="-298450" algn="l" rtl="0">
              <a:spcBef>
                <a:spcPts val="0"/>
              </a:spcBef>
              <a:spcAft>
                <a:spcPts val="0"/>
              </a:spcAft>
              <a:buClr>
                <a:schemeClr val="lt1"/>
              </a:buClr>
              <a:buSzPts val="1100"/>
              <a:buChar char="-"/>
            </a:pPr>
            <a:r>
              <a:rPr lang="en" sz="1100">
                <a:solidFill>
                  <a:schemeClr val="lt1"/>
                </a:solidFill>
              </a:rPr>
              <a:t>The motion is approved unanimously.</a:t>
            </a:r>
            <a:endParaRPr sz="1100" b="1">
              <a:solidFill>
                <a:schemeClr val="lt1"/>
              </a:solidFill>
            </a:endParaRPr>
          </a:p>
          <a:p>
            <a:pPr marL="0" lvl="0" indent="0" algn="l" rtl="0">
              <a:spcBef>
                <a:spcPts val="1245"/>
              </a:spcBef>
              <a:spcAft>
                <a:spcPts val="0"/>
              </a:spcAft>
              <a:buNone/>
            </a:pPr>
            <a:r>
              <a:rPr lang="en" sz="1100" b="1">
                <a:solidFill>
                  <a:schemeClr val="lt1"/>
                </a:solidFill>
              </a:rPr>
              <a:t>Board Nominations – Anne Schenk </a:t>
            </a:r>
            <a:endParaRPr sz="1100" b="1">
              <a:solidFill>
                <a:schemeClr val="lt1"/>
              </a:solidFill>
            </a:endParaRPr>
          </a:p>
          <a:p>
            <a:pPr marL="457200" lvl="0" indent="-298450" algn="l" rtl="0">
              <a:spcBef>
                <a:spcPts val="0"/>
              </a:spcBef>
              <a:spcAft>
                <a:spcPts val="0"/>
              </a:spcAft>
              <a:buClr>
                <a:schemeClr val="lt1"/>
              </a:buClr>
              <a:buSzPts val="1100"/>
              <a:buChar char="-"/>
            </a:pPr>
            <a:r>
              <a:rPr lang="en" sz="1100">
                <a:solidFill>
                  <a:schemeClr val="lt1"/>
                </a:solidFill>
              </a:rPr>
              <a:t>Jan Wagner was nominated for the 2025-8 board term</a:t>
            </a:r>
            <a:endParaRPr sz="1100">
              <a:solidFill>
                <a:schemeClr val="lt1"/>
              </a:solidFill>
            </a:endParaRPr>
          </a:p>
          <a:p>
            <a:pPr marL="457200" lvl="0" indent="-298450" algn="l" rtl="0">
              <a:spcBef>
                <a:spcPts val="0"/>
              </a:spcBef>
              <a:spcAft>
                <a:spcPts val="0"/>
              </a:spcAft>
              <a:buClr>
                <a:schemeClr val="lt1"/>
              </a:buClr>
              <a:buSzPts val="1100"/>
              <a:buChar char="-"/>
            </a:pPr>
            <a:r>
              <a:rPr lang="en" sz="1100">
                <a:solidFill>
                  <a:schemeClr val="lt1"/>
                </a:solidFill>
              </a:rPr>
              <a:t>No additional nominations were made from the floor </a:t>
            </a:r>
            <a:endParaRPr sz="1100">
              <a:solidFill>
                <a:schemeClr val="lt1"/>
              </a:solidFill>
            </a:endParaRPr>
          </a:p>
          <a:p>
            <a:pPr marL="0" lvl="0" indent="0" algn="l" rtl="0">
              <a:spcBef>
                <a:spcPts val="1000"/>
              </a:spcBef>
              <a:spcAft>
                <a:spcPts val="0"/>
              </a:spcAft>
              <a:buNone/>
            </a:pPr>
            <a:r>
              <a:rPr lang="en" sz="1100" b="1">
                <a:solidFill>
                  <a:schemeClr val="lt1"/>
                </a:solidFill>
              </a:rPr>
              <a:t>Introduction of Candidates </a:t>
            </a:r>
            <a:endParaRPr sz="1100" b="1">
              <a:solidFill>
                <a:schemeClr val="lt1"/>
              </a:solidFill>
            </a:endParaRPr>
          </a:p>
          <a:p>
            <a:pPr marL="457200" lvl="0" indent="-298450" algn="l" rtl="0">
              <a:spcBef>
                <a:spcPts val="0"/>
              </a:spcBef>
              <a:spcAft>
                <a:spcPts val="0"/>
              </a:spcAft>
              <a:buClr>
                <a:schemeClr val="lt1"/>
              </a:buClr>
              <a:buSzPts val="1100"/>
              <a:buChar char="-"/>
            </a:pPr>
            <a:r>
              <a:rPr lang="en" sz="1100">
                <a:solidFill>
                  <a:schemeClr val="lt1"/>
                </a:solidFill>
              </a:rPr>
              <a:t>Anne shared information about Jan Wagner’s involvement at TCOTC with her pug, Dobby.  They are flyball participants.  Jan has donated her time painting canine portraits to the annual flyball raffle.  Jan has a background in nonprofit law.</a:t>
            </a:r>
            <a:endParaRPr sz="1100">
              <a:solidFill>
                <a:schemeClr val="lt1"/>
              </a:solidFill>
            </a:endParaRPr>
          </a:p>
          <a:p>
            <a:pPr marL="457200" lvl="0" indent="-298450" algn="l" rtl="0">
              <a:spcBef>
                <a:spcPts val="0"/>
              </a:spcBef>
              <a:spcAft>
                <a:spcPts val="0"/>
              </a:spcAft>
              <a:buClr>
                <a:schemeClr val="lt1"/>
              </a:buClr>
              <a:buSzPts val="1100"/>
              <a:buChar char="-"/>
            </a:pPr>
            <a:r>
              <a:rPr lang="en" sz="1100">
                <a:solidFill>
                  <a:schemeClr val="lt1"/>
                </a:solidFill>
              </a:rPr>
              <a:t>Jim Walsh moves to nominate Jan for the board position, Annette Lundberg seconds the motion.</a:t>
            </a:r>
            <a:endParaRPr sz="1100">
              <a:solidFill>
                <a:schemeClr val="lt1"/>
              </a:solidFill>
            </a:endParaRPr>
          </a:p>
          <a:p>
            <a:pPr marL="0" lvl="0" indent="0" algn="l" rtl="0">
              <a:lnSpc>
                <a:spcPct val="107916"/>
              </a:lnSpc>
              <a:spcBef>
                <a:spcPts val="0"/>
              </a:spcBef>
              <a:spcAft>
                <a:spcPts val="800"/>
              </a:spcAft>
              <a:buNone/>
            </a:pPr>
            <a:endParaRPr sz="11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679650" y="250225"/>
            <a:ext cx="6545400" cy="6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t>2025 Minutes cont’d</a:t>
            </a:r>
            <a:endParaRPr sz="1400"/>
          </a:p>
        </p:txBody>
      </p:sp>
      <p:sp>
        <p:nvSpPr>
          <p:cNvPr id="123" name="Google Shape;123;p21"/>
          <p:cNvSpPr txBox="1"/>
          <p:nvPr/>
        </p:nvSpPr>
        <p:spPr>
          <a:xfrm>
            <a:off x="324375" y="741400"/>
            <a:ext cx="8544600" cy="44286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0"/>
              </a:spcAft>
              <a:buNone/>
            </a:pPr>
            <a:r>
              <a:rPr lang="en" sz="1100" b="1">
                <a:solidFill>
                  <a:schemeClr val="lt1"/>
                </a:solidFill>
              </a:rPr>
              <a:t>Officer and Team Reports</a:t>
            </a:r>
            <a:endParaRPr sz="1100" b="1">
              <a:solidFill>
                <a:schemeClr val="lt1"/>
              </a:solidFill>
            </a:endParaRPr>
          </a:p>
          <a:p>
            <a:pPr marL="0" lvl="0" indent="0" algn="l" rtl="0">
              <a:lnSpc>
                <a:spcPct val="107916"/>
              </a:lnSpc>
              <a:spcBef>
                <a:spcPts val="0"/>
              </a:spcBef>
              <a:spcAft>
                <a:spcPts val="0"/>
              </a:spcAft>
              <a:buNone/>
            </a:pPr>
            <a:r>
              <a:rPr lang="en" sz="1100">
                <a:solidFill>
                  <a:schemeClr val="lt1"/>
                </a:solidFill>
              </a:rPr>
              <a:t>Officer and Team Reports are available in the attached Power Point Presentation.  Questions from members in attendance were taken.  </a:t>
            </a:r>
            <a:endParaRPr sz="1100">
              <a:solidFill>
                <a:schemeClr val="lt1"/>
              </a:solidFill>
            </a:endParaRPr>
          </a:p>
          <a:p>
            <a:pPr marL="0" lvl="0" indent="0" algn="l" rtl="0">
              <a:spcBef>
                <a:spcPts val="800"/>
              </a:spcBef>
              <a:spcAft>
                <a:spcPts val="0"/>
              </a:spcAft>
              <a:buNone/>
            </a:pPr>
            <a:r>
              <a:rPr lang="en" sz="1100" b="1">
                <a:solidFill>
                  <a:schemeClr val="lt1"/>
                </a:solidFill>
              </a:rPr>
              <a:t>President Report - Julie Steenerson</a:t>
            </a:r>
            <a:endParaRPr sz="1100" b="1">
              <a:solidFill>
                <a:schemeClr val="lt1"/>
              </a:solidFill>
            </a:endParaRPr>
          </a:p>
          <a:p>
            <a:pPr marL="0" lvl="0" indent="0" algn="l" rtl="0">
              <a:spcBef>
                <a:spcPts val="0"/>
              </a:spcBef>
              <a:spcAft>
                <a:spcPts val="0"/>
              </a:spcAft>
              <a:buNone/>
            </a:pPr>
            <a:r>
              <a:rPr lang="en" sz="1100" b="1">
                <a:solidFill>
                  <a:schemeClr val="lt1"/>
                </a:solidFill>
              </a:rPr>
              <a:t>Executive Director Report - Anne Schenk</a:t>
            </a:r>
            <a:endParaRPr sz="1100" b="1">
              <a:solidFill>
                <a:schemeClr val="lt1"/>
              </a:solidFill>
            </a:endParaRPr>
          </a:p>
          <a:p>
            <a:pPr marL="0" lvl="0" indent="0" algn="l" rtl="0">
              <a:spcBef>
                <a:spcPts val="0"/>
              </a:spcBef>
              <a:spcAft>
                <a:spcPts val="0"/>
              </a:spcAft>
              <a:buNone/>
            </a:pPr>
            <a:r>
              <a:rPr lang="en" sz="1100" b="1">
                <a:solidFill>
                  <a:schemeClr val="lt1"/>
                </a:solidFill>
              </a:rPr>
              <a:t>Membership Coordinator Report - Corrie Barrows</a:t>
            </a:r>
            <a:endParaRPr sz="1100" b="1">
              <a:solidFill>
                <a:schemeClr val="lt1"/>
              </a:solidFill>
            </a:endParaRPr>
          </a:p>
          <a:p>
            <a:pPr marL="0" lvl="0" indent="0" algn="l" rtl="0">
              <a:spcBef>
                <a:spcPts val="0"/>
              </a:spcBef>
              <a:spcAft>
                <a:spcPts val="0"/>
              </a:spcAft>
              <a:buNone/>
            </a:pPr>
            <a:r>
              <a:rPr lang="en" sz="1100" b="1">
                <a:solidFill>
                  <a:schemeClr val="lt1"/>
                </a:solidFill>
              </a:rPr>
              <a:t>Events Coordinator Report - Scott McKenzie</a:t>
            </a:r>
            <a:endParaRPr sz="1100" b="1">
              <a:solidFill>
                <a:schemeClr val="lt1"/>
              </a:solidFill>
            </a:endParaRPr>
          </a:p>
          <a:p>
            <a:pPr marL="0" lvl="0" indent="0" algn="l" rtl="0">
              <a:spcBef>
                <a:spcPts val="0"/>
              </a:spcBef>
              <a:spcAft>
                <a:spcPts val="0"/>
              </a:spcAft>
              <a:buNone/>
            </a:pPr>
            <a:r>
              <a:rPr lang="en" sz="1100" b="1">
                <a:solidFill>
                  <a:schemeClr val="lt1"/>
                </a:solidFill>
              </a:rPr>
              <a:t>Agility Report - Lisa Nawrocki</a:t>
            </a:r>
            <a:endParaRPr sz="1100" b="1">
              <a:solidFill>
                <a:schemeClr val="lt1"/>
              </a:solidFill>
            </a:endParaRPr>
          </a:p>
          <a:p>
            <a:pPr marL="0" lvl="0" indent="0" algn="l" rtl="0">
              <a:spcBef>
                <a:spcPts val="0"/>
              </a:spcBef>
              <a:spcAft>
                <a:spcPts val="0"/>
              </a:spcAft>
              <a:buNone/>
            </a:pPr>
            <a:r>
              <a:rPr lang="en" sz="1100" b="1">
                <a:solidFill>
                  <a:schemeClr val="lt1"/>
                </a:solidFill>
              </a:rPr>
              <a:t>Camp K9 Report - Anne Schenk</a:t>
            </a:r>
            <a:endParaRPr sz="1100" b="1">
              <a:solidFill>
                <a:schemeClr val="lt1"/>
              </a:solidFill>
            </a:endParaRPr>
          </a:p>
          <a:p>
            <a:pPr marL="0" lvl="0" indent="0" algn="l" rtl="0">
              <a:spcBef>
                <a:spcPts val="0"/>
              </a:spcBef>
              <a:spcAft>
                <a:spcPts val="0"/>
              </a:spcAft>
              <a:buNone/>
            </a:pPr>
            <a:r>
              <a:rPr lang="en" sz="1100" b="1">
                <a:solidFill>
                  <a:schemeClr val="lt1"/>
                </a:solidFill>
              </a:rPr>
              <a:t>Conformation Report - Anne Schenk</a:t>
            </a:r>
            <a:endParaRPr sz="1100" b="1">
              <a:solidFill>
                <a:schemeClr val="lt1"/>
              </a:solidFill>
            </a:endParaRPr>
          </a:p>
          <a:p>
            <a:pPr marL="0" lvl="0" indent="0" algn="l" rtl="0">
              <a:spcBef>
                <a:spcPts val="0"/>
              </a:spcBef>
              <a:spcAft>
                <a:spcPts val="0"/>
              </a:spcAft>
              <a:buNone/>
            </a:pPr>
            <a:r>
              <a:rPr lang="en" sz="1100" b="1">
                <a:solidFill>
                  <a:schemeClr val="lt1"/>
                </a:solidFill>
              </a:rPr>
              <a:t>Flyball and Tracking Reports - Anne Schenk</a:t>
            </a:r>
            <a:endParaRPr sz="1100" b="1">
              <a:solidFill>
                <a:schemeClr val="lt1"/>
              </a:solidFill>
            </a:endParaRPr>
          </a:p>
          <a:p>
            <a:pPr marL="0" lvl="0" indent="0" algn="l" rtl="0">
              <a:spcBef>
                <a:spcPts val="0"/>
              </a:spcBef>
              <a:spcAft>
                <a:spcPts val="0"/>
              </a:spcAft>
              <a:buNone/>
            </a:pPr>
            <a:r>
              <a:rPr lang="en" sz="1100" b="1">
                <a:solidFill>
                  <a:schemeClr val="lt1"/>
                </a:solidFill>
              </a:rPr>
              <a:t>Obedience Report - Jane Jacobson</a:t>
            </a:r>
            <a:endParaRPr sz="1100" b="1">
              <a:solidFill>
                <a:schemeClr val="lt1"/>
              </a:solidFill>
            </a:endParaRPr>
          </a:p>
          <a:p>
            <a:pPr marL="0" lvl="0" indent="0" algn="l" rtl="0">
              <a:spcBef>
                <a:spcPts val="0"/>
              </a:spcBef>
              <a:spcAft>
                <a:spcPts val="0"/>
              </a:spcAft>
              <a:buNone/>
            </a:pPr>
            <a:r>
              <a:rPr lang="en" sz="1100" b="1">
                <a:solidFill>
                  <a:schemeClr val="lt1"/>
                </a:solidFill>
              </a:rPr>
              <a:t>Therapy Program Report - Carol Ouhl</a:t>
            </a:r>
            <a:endParaRPr sz="1100" b="1">
              <a:solidFill>
                <a:schemeClr val="lt1"/>
              </a:solidFill>
            </a:endParaRPr>
          </a:p>
          <a:p>
            <a:pPr marL="0" lvl="0" indent="0" algn="l" rtl="0">
              <a:spcBef>
                <a:spcPts val="0"/>
              </a:spcBef>
              <a:spcAft>
                <a:spcPts val="0"/>
              </a:spcAft>
              <a:buNone/>
            </a:pPr>
            <a:r>
              <a:rPr lang="en" sz="1100" b="1">
                <a:solidFill>
                  <a:schemeClr val="lt1"/>
                </a:solidFill>
              </a:rPr>
              <a:t>Flyball Team Report - Karen Radford</a:t>
            </a:r>
            <a:endParaRPr sz="1100" b="1">
              <a:solidFill>
                <a:schemeClr val="lt1"/>
              </a:solidFill>
            </a:endParaRPr>
          </a:p>
          <a:p>
            <a:pPr marL="457200" lvl="0" indent="0" algn="l" rtl="0">
              <a:spcBef>
                <a:spcPts val="0"/>
              </a:spcBef>
              <a:spcAft>
                <a:spcPts val="0"/>
              </a:spcAft>
              <a:buNone/>
            </a:pPr>
            <a:endParaRPr sz="1100">
              <a:solidFill>
                <a:schemeClr val="lt1"/>
              </a:solidFill>
            </a:endParaRPr>
          </a:p>
          <a:p>
            <a:pPr marL="0" lvl="0" indent="0" algn="l" rtl="0">
              <a:spcBef>
                <a:spcPts val="0"/>
              </a:spcBef>
              <a:spcAft>
                <a:spcPts val="0"/>
              </a:spcAft>
              <a:buNone/>
            </a:pPr>
            <a:r>
              <a:rPr lang="en" sz="1100" b="1">
                <a:solidFill>
                  <a:schemeClr val="lt1"/>
                </a:solidFill>
              </a:rPr>
              <a:t>Committee Reports</a:t>
            </a:r>
            <a:endParaRPr sz="1100" b="1">
              <a:solidFill>
                <a:schemeClr val="lt1"/>
              </a:solidFill>
            </a:endParaRPr>
          </a:p>
          <a:p>
            <a:pPr marL="0" lvl="0" indent="0" algn="l" rtl="0">
              <a:spcBef>
                <a:spcPts val="0"/>
              </a:spcBef>
              <a:spcAft>
                <a:spcPts val="0"/>
              </a:spcAft>
              <a:buNone/>
            </a:pPr>
            <a:r>
              <a:rPr lang="en" sz="1100">
                <a:solidFill>
                  <a:schemeClr val="lt1"/>
                </a:solidFill>
              </a:rPr>
              <a:t>Committee Reports are available in the attached Power Point Presentation.  Questions from members in attendance were taken.</a:t>
            </a:r>
            <a:endParaRPr sz="1100">
              <a:solidFill>
                <a:schemeClr val="lt1"/>
              </a:solidFill>
            </a:endParaRPr>
          </a:p>
          <a:p>
            <a:pPr marL="457200" lvl="0" indent="0" algn="l" rtl="0">
              <a:lnSpc>
                <a:spcPct val="115000"/>
              </a:lnSpc>
              <a:spcBef>
                <a:spcPts val="0"/>
              </a:spcBef>
              <a:spcAft>
                <a:spcPts val="0"/>
              </a:spcAft>
              <a:buNone/>
            </a:pPr>
            <a:r>
              <a:rPr lang="en" sz="1100" b="1">
                <a:solidFill>
                  <a:schemeClr val="lt1"/>
                </a:solidFill>
              </a:rPr>
              <a:t>TCOTC Building Committee - Karen Radford</a:t>
            </a:r>
            <a:endParaRPr sz="1100" b="1">
              <a:solidFill>
                <a:schemeClr val="lt1"/>
              </a:solidFill>
            </a:endParaRPr>
          </a:p>
          <a:p>
            <a:pPr marL="457200" lvl="0" indent="0" algn="l" rtl="0">
              <a:spcBef>
                <a:spcPts val="0"/>
              </a:spcBef>
              <a:spcAft>
                <a:spcPts val="0"/>
              </a:spcAft>
              <a:buNone/>
            </a:pPr>
            <a:r>
              <a:rPr lang="en" sz="1100" b="1">
                <a:solidFill>
                  <a:schemeClr val="lt1"/>
                </a:solidFill>
              </a:rPr>
              <a:t>TCOTC Safety Committee - Joyce Carlson-Rioux </a:t>
            </a:r>
            <a:endParaRPr sz="1100" b="1">
              <a:solidFill>
                <a:schemeClr val="lt1"/>
              </a:solidFill>
            </a:endParaRPr>
          </a:p>
          <a:p>
            <a:pPr marL="457200" lvl="0" indent="0" algn="l" rtl="0">
              <a:spcBef>
                <a:spcPts val="0"/>
              </a:spcBef>
              <a:spcAft>
                <a:spcPts val="0"/>
              </a:spcAft>
              <a:buNone/>
            </a:pPr>
            <a:r>
              <a:rPr lang="en" sz="1100" b="1">
                <a:solidFill>
                  <a:schemeClr val="lt1"/>
                </a:solidFill>
              </a:rPr>
              <a:t>TCOTC Finance Committee - Karen Radford</a:t>
            </a:r>
            <a:endParaRPr sz="1100" b="1">
              <a:solidFill>
                <a:schemeClr val="lt1"/>
              </a:solidFill>
            </a:endParaRPr>
          </a:p>
          <a:p>
            <a:pPr marL="457200" lvl="0" indent="0" algn="l" rtl="0">
              <a:spcBef>
                <a:spcPts val="0"/>
              </a:spcBef>
              <a:spcAft>
                <a:spcPts val="0"/>
              </a:spcAft>
              <a:buNone/>
            </a:pPr>
            <a:r>
              <a:rPr lang="en" sz="1100" b="1">
                <a:solidFill>
                  <a:schemeClr val="lt1"/>
                </a:solidFill>
              </a:rPr>
              <a:t>TCOTC Call to Action - Julie Steenerson</a:t>
            </a:r>
            <a:endParaRPr sz="1100" b="1">
              <a:solidFill>
                <a:schemeClr val="lt1"/>
              </a:solidFill>
            </a:endParaRPr>
          </a:p>
          <a:p>
            <a:pPr marL="914400" lvl="0" indent="-298450" algn="l" rtl="0">
              <a:spcBef>
                <a:spcPts val="0"/>
              </a:spcBef>
              <a:spcAft>
                <a:spcPts val="0"/>
              </a:spcAft>
              <a:buClr>
                <a:schemeClr val="lt1"/>
              </a:buClr>
              <a:buSzPts val="1100"/>
              <a:buChar char="-"/>
            </a:pPr>
            <a:r>
              <a:rPr lang="en" sz="1100">
                <a:solidFill>
                  <a:schemeClr val="lt1"/>
                </a:solidFill>
              </a:rPr>
              <a:t>Julie invited members to volunteer to help committees above.  It would be especially helpful to have members familiar with marketing or lease negotiations willing to help at this time.</a:t>
            </a:r>
            <a:endParaRPr sz="1100">
              <a:solidFill>
                <a:schemeClr val="lt1"/>
              </a:solidFill>
            </a:endParaRPr>
          </a:p>
          <a:p>
            <a:pPr marL="0" lvl="0" indent="0" algn="l" rtl="0">
              <a:lnSpc>
                <a:spcPct val="115000"/>
              </a:lnSpc>
              <a:spcBef>
                <a:spcPts val="0"/>
              </a:spcBef>
              <a:spcAft>
                <a:spcPts val="0"/>
              </a:spcAft>
              <a:buNone/>
            </a:pPr>
            <a:endParaRPr sz="1100" b="1"/>
          </a:p>
          <a:p>
            <a:pPr marL="0" lvl="0" indent="0" algn="l" rtl="0">
              <a:spcBef>
                <a:spcPts val="0"/>
              </a:spcBef>
              <a:spcAft>
                <a:spcPts val="0"/>
              </a:spcAft>
              <a:buNone/>
            </a:pP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679650" y="250225"/>
            <a:ext cx="6545400" cy="6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t>2025 Minutes cont’d</a:t>
            </a:r>
            <a:endParaRPr sz="1400"/>
          </a:p>
        </p:txBody>
      </p:sp>
      <p:sp>
        <p:nvSpPr>
          <p:cNvPr id="129" name="Google Shape;129;p22"/>
          <p:cNvSpPr txBox="1"/>
          <p:nvPr/>
        </p:nvSpPr>
        <p:spPr>
          <a:xfrm>
            <a:off x="324375" y="741400"/>
            <a:ext cx="85446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lt1"/>
                </a:solidFill>
              </a:rPr>
              <a:t>Announcement of New Board Member</a:t>
            </a:r>
            <a:endParaRPr sz="1100" b="1">
              <a:solidFill>
                <a:schemeClr val="lt1"/>
              </a:solidFill>
            </a:endParaRPr>
          </a:p>
          <a:p>
            <a:pPr marL="457200" lvl="0" indent="0" algn="l" rtl="0">
              <a:spcBef>
                <a:spcPts val="0"/>
              </a:spcBef>
              <a:spcAft>
                <a:spcPts val="0"/>
              </a:spcAft>
              <a:buNone/>
            </a:pPr>
            <a:r>
              <a:rPr lang="en" sz="1100" b="1">
                <a:solidFill>
                  <a:schemeClr val="lt1"/>
                </a:solidFill>
              </a:rPr>
              <a:t>New Board Member voting results</a:t>
            </a:r>
            <a:endParaRPr sz="1100" b="1">
              <a:solidFill>
                <a:schemeClr val="lt1"/>
              </a:solidFill>
            </a:endParaRPr>
          </a:p>
          <a:p>
            <a:pPr marL="457200" lvl="0" indent="0" algn="l" rtl="0">
              <a:spcBef>
                <a:spcPts val="0"/>
              </a:spcBef>
              <a:spcAft>
                <a:spcPts val="0"/>
              </a:spcAft>
              <a:buNone/>
            </a:pPr>
            <a:r>
              <a:rPr lang="en" sz="1100">
                <a:solidFill>
                  <a:schemeClr val="lt1"/>
                </a:solidFill>
              </a:rPr>
              <a:t>Jan Wagner is unanimously elected to the 3025-2028 board position.</a:t>
            </a:r>
            <a:endParaRPr sz="1100">
              <a:solidFill>
                <a:schemeClr val="lt1"/>
              </a:solidFill>
            </a:endParaRPr>
          </a:p>
          <a:p>
            <a:pPr marL="0" lvl="0" indent="0" algn="l" rtl="0">
              <a:spcBef>
                <a:spcPts val="0"/>
              </a:spcBef>
              <a:spcAft>
                <a:spcPts val="0"/>
              </a:spcAft>
              <a:buNone/>
            </a:pPr>
            <a:endParaRPr sz="1100" b="1">
              <a:solidFill>
                <a:schemeClr val="lt1"/>
              </a:solidFill>
            </a:endParaRPr>
          </a:p>
          <a:p>
            <a:pPr marL="0" lvl="0" indent="0" algn="l" rtl="0">
              <a:spcBef>
                <a:spcPts val="0"/>
              </a:spcBef>
              <a:spcAft>
                <a:spcPts val="0"/>
              </a:spcAft>
              <a:buNone/>
            </a:pPr>
            <a:r>
              <a:rPr lang="en" sz="1100" b="1">
                <a:solidFill>
                  <a:schemeClr val="lt1"/>
                </a:solidFill>
              </a:rPr>
              <a:t>Announcement of Awards</a:t>
            </a:r>
            <a:endParaRPr sz="1100" b="1">
              <a:solidFill>
                <a:schemeClr val="lt1"/>
              </a:solidFill>
            </a:endParaRPr>
          </a:p>
          <a:p>
            <a:pPr marL="457200" lvl="0" indent="0" algn="l" rtl="0">
              <a:spcBef>
                <a:spcPts val="0"/>
              </a:spcBef>
              <a:spcAft>
                <a:spcPts val="0"/>
              </a:spcAft>
              <a:buNone/>
            </a:pPr>
            <a:r>
              <a:rPr lang="en" sz="1100" b="1">
                <a:solidFill>
                  <a:schemeClr val="lt1"/>
                </a:solidFill>
              </a:rPr>
              <a:t>2024 Volunteer of the Year</a:t>
            </a:r>
            <a:endParaRPr sz="1100" b="1">
              <a:solidFill>
                <a:schemeClr val="lt1"/>
              </a:solidFill>
            </a:endParaRPr>
          </a:p>
          <a:p>
            <a:pPr marL="457200" lvl="0" indent="0" algn="l" rtl="0">
              <a:spcBef>
                <a:spcPts val="0"/>
              </a:spcBef>
              <a:spcAft>
                <a:spcPts val="0"/>
              </a:spcAft>
              <a:buNone/>
            </a:pPr>
            <a:r>
              <a:rPr lang="en" sz="1100">
                <a:solidFill>
                  <a:schemeClr val="lt1"/>
                </a:solidFill>
              </a:rPr>
              <a:t>Anne Schenk announced that Christina Wessel has been named 2024 Volunteer of the Year</a:t>
            </a:r>
            <a:endParaRPr sz="1100">
              <a:solidFill>
                <a:schemeClr val="lt1"/>
              </a:solidFill>
            </a:endParaRPr>
          </a:p>
          <a:p>
            <a:pPr marL="457200" lvl="0" indent="0" algn="l" rtl="0">
              <a:spcBef>
                <a:spcPts val="0"/>
              </a:spcBef>
              <a:spcAft>
                <a:spcPts val="0"/>
              </a:spcAft>
              <a:buNone/>
            </a:pPr>
            <a:endParaRPr sz="1100">
              <a:solidFill>
                <a:schemeClr val="lt1"/>
              </a:solidFill>
            </a:endParaRPr>
          </a:p>
          <a:p>
            <a:pPr marL="457200" lvl="0" indent="0" algn="l" rtl="0">
              <a:spcBef>
                <a:spcPts val="0"/>
              </a:spcBef>
              <a:spcAft>
                <a:spcPts val="0"/>
              </a:spcAft>
              <a:buNone/>
            </a:pPr>
            <a:r>
              <a:rPr lang="en" sz="1100" b="1">
                <a:solidFill>
                  <a:schemeClr val="lt1"/>
                </a:solidFill>
              </a:rPr>
              <a:t>2024 Spirit Award</a:t>
            </a:r>
            <a:endParaRPr sz="1100" b="1">
              <a:solidFill>
                <a:schemeClr val="lt1"/>
              </a:solidFill>
            </a:endParaRPr>
          </a:p>
          <a:p>
            <a:pPr marL="457200" lvl="0" indent="0" algn="l" rtl="0">
              <a:spcBef>
                <a:spcPts val="0"/>
              </a:spcBef>
              <a:spcAft>
                <a:spcPts val="0"/>
              </a:spcAft>
              <a:buNone/>
            </a:pPr>
            <a:r>
              <a:rPr lang="en" sz="1100">
                <a:solidFill>
                  <a:schemeClr val="lt1"/>
                </a:solidFill>
              </a:rPr>
              <a:t>Anne Schenk announced that Sara Brokaw has been named 2024 Dale Weyrich Spirit Award winner for her extensive efforts in building the scentwork program at TCOTC.</a:t>
            </a:r>
            <a:endParaRPr sz="1100">
              <a:solidFill>
                <a:schemeClr val="lt1"/>
              </a:solidFill>
            </a:endParaRPr>
          </a:p>
          <a:p>
            <a:pPr marL="0" lvl="0" indent="0" algn="l" rtl="0">
              <a:spcBef>
                <a:spcPts val="0"/>
              </a:spcBef>
              <a:spcAft>
                <a:spcPts val="0"/>
              </a:spcAft>
              <a:buNone/>
            </a:pPr>
            <a:endParaRPr sz="1100" b="1">
              <a:solidFill>
                <a:schemeClr val="lt1"/>
              </a:solidFill>
            </a:endParaRPr>
          </a:p>
          <a:p>
            <a:pPr marL="0" lvl="0" indent="0" algn="l" rtl="0">
              <a:spcBef>
                <a:spcPts val="0"/>
              </a:spcBef>
              <a:spcAft>
                <a:spcPts val="0"/>
              </a:spcAft>
              <a:buNone/>
            </a:pPr>
            <a:r>
              <a:rPr lang="en" sz="1100" b="1">
                <a:solidFill>
                  <a:schemeClr val="lt1"/>
                </a:solidFill>
              </a:rPr>
              <a:t>Adjourn</a:t>
            </a:r>
            <a:endParaRPr sz="1100" b="1">
              <a:solidFill>
                <a:schemeClr val="lt1"/>
              </a:solidFill>
            </a:endParaRPr>
          </a:p>
          <a:p>
            <a:pPr marL="0" lvl="0" indent="0" algn="l" rtl="0">
              <a:spcBef>
                <a:spcPts val="0"/>
              </a:spcBef>
              <a:spcAft>
                <a:spcPts val="0"/>
              </a:spcAft>
              <a:buNone/>
            </a:pPr>
            <a:r>
              <a:rPr lang="en" sz="1100">
                <a:solidFill>
                  <a:schemeClr val="lt1"/>
                </a:solidFill>
              </a:rPr>
              <a:t>June Mendoza moves to adjourn at 7:56 pm. </a:t>
            </a:r>
            <a:endParaRPr sz="11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3"/>
          <p:cNvPicPr preferRelativeResize="0"/>
          <p:nvPr/>
        </p:nvPicPr>
        <p:blipFill rotWithShape="1">
          <a:blip r:embed="rId3">
            <a:alphaModFix amt="30000"/>
          </a:blip>
          <a:srcRect l="6612" r="6604"/>
          <a:stretch/>
        </p:blipFill>
        <p:spPr>
          <a:xfrm>
            <a:off x="-9150" y="0"/>
            <a:ext cx="4594499" cy="5143501"/>
          </a:xfrm>
          <a:prstGeom prst="rect">
            <a:avLst/>
          </a:prstGeom>
          <a:noFill/>
          <a:ln>
            <a:noFill/>
          </a:ln>
        </p:spPr>
      </p:pic>
      <p:sp>
        <p:nvSpPr>
          <p:cNvPr id="135" name="Google Shape;135;p23"/>
          <p:cNvSpPr txBox="1">
            <a:spLocks noGrp="1"/>
          </p:cNvSpPr>
          <p:nvPr>
            <p:ph type="title"/>
          </p:nvPr>
        </p:nvSpPr>
        <p:spPr>
          <a:xfrm>
            <a:off x="265500" y="724200"/>
            <a:ext cx="4045200" cy="258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Board Nominations</a:t>
            </a:r>
            <a:endParaRPr sz="4000"/>
          </a:p>
        </p:txBody>
      </p:sp>
      <p:sp>
        <p:nvSpPr>
          <p:cNvPr id="136" name="Google Shape;136;p2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950">
              <a:latin typeface="Arial"/>
              <a:ea typeface="Arial"/>
              <a:cs typeface="Arial"/>
              <a:sym typeface="Arial"/>
            </a:endParaRPr>
          </a:p>
          <a:p>
            <a:pPr marL="0" lvl="0" indent="0" algn="l" rtl="0">
              <a:lnSpc>
                <a:spcPct val="100000"/>
              </a:lnSpc>
              <a:spcBef>
                <a:spcPts val="0"/>
              </a:spcBef>
              <a:spcAft>
                <a:spcPts val="0"/>
              </a:spcAft>
              <a:buNone/>
            </a:pPr>
            <a:endParaRPr sz="1950">
              <a:latin typeface="Arial"/>
              <a:ea typeface="Arial"/>
              <a:cs typeface="Arial"/>
              <a:sym typeface="Arial"/>
            </a:endParaRPr>
          </a:p>
          <a:p>
            <a:pPr marL="0" lvl="0" indent="0" algn="l" rtl="0">
              <a:lnSpc>
                <a:spcPct val="100000"/>
              </a:lnSpc>
              <a:spcBef>
                <a:spcPts val="0"/>
              </a:spcBef>
              <a:spcAft>
                <a:spcPts val="0"/>
              </a:spcAft>
              <a:buNone/>
            </a:pPr>
            <a:r>
              <a:rPr lang="en" sz="1950">
                <a:latin typeface="Arial"/>
                <a:ea typeface="Arial"/>
                <a:cs typeface="Arial"/>
                <a:sym typeface="Arial"/>
              </a:rPr>
              <a:t>Mission</a:t>
            </a:r>
            <a:endParaRPr sz="1950">
              <a:latin typeface="Arial"/>
              <a:ea typeface="Arial"/>
              <a:cs typeface="Arial"/>
              <a:sym typeface="Arial"/>
            </a:endParaRPr>
          </a:p>
          <a:p>
            <a:pPr marL="0" lvl="0" indent="0" algn="l" rtl="0">
              <a:lnSpc>
                <a:spcPct val="100000"/>
              </a:lnSpc>
              <a:spcBef>
                <a:spcPts val="0"/>
              </a:spcBef>
              <a:spcAft>
                <a:spcPts val="0"/>
              </a:spcAft>
              <a:buNone/>
            </a:pPr>
            <a:r>
              <a:rPr lang="en" sz="1050">
                <a:latin typeface="Arial"/>
                <a:ea typeface="Arial"/>
                <a:cs typeface="Arial"/>
                <a:sym typeface="Arial"/>
              </a:rPr>
              <a:t>To provide opportunities for the community to come together and enjoy a variety of positive and humane training, educational and social activities with their dogs.</a:t>
            </a:r>
            <a:endParaRPr sz="1050">
              <a:latin typeface="Arial"/>
              <a:ea typeface="Arial"/>
              <a:cs typeface="Arial"/>
              <a:sym typeface="Arial"/>
            </a:endParaRPr>
          </a:p>
          <a:p>
            <a:pPr marL="0" lvl="0" indent="0" algn="l" rtl="0">
              <a:spcBef>
                <a:spcPts val="0"/>
              </a:spcBef>
              <a:spcAft>
                <a:spcPts val="0"/>
              </a:spcAft>
              <a:buNone/>
            </a:pPr>
            <a:r>
              <a:rPr lang="en" sz="1050">
                <a:latin typeface="Arial"/>
                <a:ea typeface="Arial"/>
                <a:cs typeface="Arial"/>
                <a:sym typeface="Arial"/>
              </a:rPr>
              <a:t> </a:t>
            </a:r>
            <a:endParaRPr sz="1050">
              <a:latin typeface="Arial"/>
              <a:ea typeface="Arial"/>
              <a:cs typeface="Arial"/>
              <a:sym typeface="Arial"/>
            </a:endParaRPr>
          </a:p>
          <a:p>
            <a:pPr marL="0" lvl="0" indent="0" algn="l" rtl="0">
              <a:lnSpc>
                <a:spcPct val="100000"/>
              </a:lnSpc>
              <a:spcBef>
                <a:spcPts val="0"/>
              </a:spcBef>
              <a:spcAft>
                <a:spcPts val="0"/>
              </a:spcAft>
              <a:buNone/>
            </a:pPr>
            <a:r>
              <a:rPr lang="en" sz="1950">
                <a:latin typeface="Arial"/>
                <a:ea typeface="Arial"/>
                <a:cs typeface="Arial"/>
                <a:sym typeface="Arial"/>
              </a:rPr>
              <a:t>Vision</a:t>
            </a:r>
            <a:endParaRPr sz="1950">
              <a:latin typeface="Arial"/>
              <a:ea typeface="Arial"/>
              <a:cs typeface="Arial"/>
              <a:sym typeface="Arial"/>
            </a:endParaRPr>
          </a:p>
          <a:p>
            <a:pPr marL="0" lvl="0" indent="0" algn="l" rtl="0">
              <a:spcBef>
                <a:spcPts val="0"/>
              </a:spcBef>
              <a:spcAft>
                <a:spcPts val="0"/>
              </a:spcAft>
              <a:buNone/>
            </a:pPr>
            <a:r>
              <a:rPr lang="en" sz="1050">
                <a:latin typeface="Arial"/>
                <a:ea typeface="Arial"/>
                <a:cs typeface="Arial"/>
                <a:sym typeface="Arial"/>
              </a:rPr>
              <a:t>Building positive human and dog partnerships.</a:t>
            </a:r>
            <a:endParaRPr sz="1050">
              <a:latin typeface="Arial"/>
              <a:ea typeface="Arial"/>
              <a:cs typeface="Arial"/>
              <a:sym typeface="Arial"/>
            </a:endParaRPr>
          </a:p>
          <a:p>
            <a:pPr marL="0" lvl="0" indent="0" algn="l" rtl="0">
              <a:spcBef>
                <a:spcPts val="0"/>
              </a:spcBef>
              <a:spcAft>
                <a:spcPts val="0"/>
              </a:spcAft>
              <a:buNone/>
            </a:pPr>
            <a:r>
              <a:rPr lang="en" sz="1050">
                <a:latin typeface="Arial"/>
                <a:ea typeface="Arial"/>
                <a:cs typeface="Arial"/>
                <a:sym typeface="Arial"/>
              </a:rPr>
              <a:t> </a:t>
            </a:r>
            <a:endParaRPr sz="1050">
              <a:latin typeface="Arial"/>
              <a:ea typeface="Arial"/>
              <a:cs typeface="Arial"/>
              <a:sym typeface="Arial"/>
            </a:endParaRPr>
          </a:p>
          <a:p>
            <a:pPr marL="0" lvl="0" indent="0" algn="l" rtl="0">
              <a:lnSpc>
                <a:spcPct val="100000"/>
              </a:lnSpc>
              <a:spcBef>
                <a:spcPts val="0"/>
              </a:spcBef>
              <a:spcAft>
                <a:spcPts val="0"/>
              </a:spcAft>
              <a:buNone/>
            </a:pPr>
            <a:r>
              <a:rPr lang="en" sz="1950">
                <a:latin typeface="Arial"/>
                <a:ea typeface="Arial"/>
                <a:cs typeface="Arial"/>
                <a:sym typeface="Arial"/>
              </a:rPr>
              <a:t>Values</a:t>
            </a:r>
            <a:endParaRPr sz="1950">
              <a:latin typeface="Arial"/>
              <a:ea typeface="Arial"/>
              <a:cs typeface="Arial"/>
              <a:sym typeface="Arial"/>
            </a:endParaRPr>
          </a:p>
          <a:p>
            <a:pPr marL="0" lvl="0" indent="0" algn="l" rtl="0">
              <a:spcBef>
                <a:spcPts val="0"/>
              </a:spcBef>
              <a:spcAft>
                <a:spcPts val="0"/>
              </a:spcAft>
              <a:buNone/>
            </a:pPr>
            <a:r>
              <a:rPr lang="en" sz="1050" b="1">
                <a:latin typeface="Arial"/>
                <a:ea typeface="Arial"/>
                <a:cs typeface="Arial"/>
                <a:sym typeface="Arial"/>
              </a:rPr>
              <a:t>Community</a:t>
            </a:r>
            <a:r>
              <a:rPr lang="en" sz="1050">
                <a:latin typeface="Arial"/>
                <a:ea typeface="Arial"/>
                <a:cs typeface="Arial"/>
                <a:sym typeface="Arial"/>
              </a:rPr>
              <a:t>: We are a welcoming organization committed to building pawsitive relationships.</a:t>
            </a:r>
            <a:endParaRPr sz="1050">
              <a:latin typeface="Arial"/>
              <a:ea typeface="Arial"/>
              <a:cs typeface="Arial"/>
              <a:sym typeface="Arial"/>
            </a:endParaRPr>
          </a:p>
          <a:p>
            <a:pPr marL="0" lvl="0" indent="0" algn="l" rtl="0">
              <a:spcBef>
                <a:spcPts val="0"/>
              </a:spcBef>
              <a:spcAft>
                <a:spcPts val="0"/>
              </a:spcAft>
              <a:buNone/>
            </a:pPr>
            <a:r>
              <a:rPr lang="en" sz="1050" b="1">
                <a:latin typeface="Arial"/>
                <a:ea typeface="Arial"/>
                <a:cs typeface="Arial"/>
                <a:sym typeface="Arial"/>
              </a:rPr>
              <a:t>Fun</a:t>
            </a:r>
            <a:r>
              <a:rPr lang="en" sz="1050">
                <a:latin typeface="Arial"/>
                <a:ea typeface="Arial"/>
                <a:cs typeface="Arial"/>
                <a:sym typeface="Arial"/>
              </a:rPr>
              <a:t>: We encourage and incorporate fun in all activities.</a:t>
            </a:r>
            <a:endParaRPr sz="1050">
              <a:latin typeface="Arial"/>
              <a:ea typeface="Arial"/>
              <a:cs typeface="Arial"/>
              <a:sym typeface="Arial"/>
            </a:endParaRPr>
          </a:p>
          <a:p>
            <a:pPr marL="0" lvl="0" indent="0" algn="l" rtl="0">
              <a:spcBef>
                <a:spcPts val="0"/>
              </a:spcBef>
              <a:spcAft>
                <a:spcPts val="0"/>
              </a:spcAft>
              <a:buNone/>
            </a:pPr>
            <a:r>
              <a:rPr lang="en" sz="1050" b="1">
                <a:latin typeface="Arial"/>
                <a:ea typeface="Arial"/>
                <a:cs typeface="Arial"/>
                <a:sym typeface="Arial"/>
              </a:rPr>
              <a:t>Diversity</a:t>
            </a:r>
            <a:r>
              <a:rPr lang="en" sz="1050">
                <a:latin typeface="Arial"/>
                <a:ea typeface="Arial"/>
                <a:cs typeface="Arial"/>
                <a:sym typeface="Arial"/>
              </a:rPr>
              <a:t>: We respect and support diversity in people, dogs, ideas and activities.</a:t>
            </a:r>
            <a:endParaRPr sz="1050">
              <a:latin typeface="Arial"/>
              <a:ea typeface="Arial"/>
              <a:cs typeface="Arial"/>
              <a:sym typeface="Arial"/>
            </a:endParaRPr>
          </a:p>
          <a:p>
            <a:pPr marL="0" lvl="0" indent="0" algn="l" rtl="0">
              <a:spcBef>
                <a:spcPts val="0"/>
              </a:spcBef>
              <a:spcAft>
                <a:spcPts val="0"/>
              </a:spcAft>
              <a:buNone/>
            </a:pPr>
            <a:r>
              <a:rPr lang="en" sz="1050" b="1">
                <a:latin typeface="Arial"/>
                <a:ea typeface="Arial"/>
                <a:cs typeface="Arial"/>
                <a:sym typeface="Arial"/>
              </a:rPr>
              <a:t>Learning</a:t>
            </a:r>
            <a:r>
              <a:rPr lang="en" sz="1050">
                <a:latin typeface="Arial"/>
                <a:ea typeface="Arial"/>
                <a:cs typeface="Arial"/>
                <a:sym typeface="Arial"/>
              </a:rPr>
              <a:t>: We promote lifelong learning and excellence in education.</a:t>
            </a:r>
            <a:endParaRPr sz="1050">
              <a:latin typeface="Arial"/>
              <a:ea typeface="Arial"/>
              <a:cs typeface="Arial"/>
              <a:sym typeface="Arial"/>
            </a:endParaRPr>
          </a:p>
          <a:p>
            <a:pPr marL="0" lvl="0" indent="0" algn="l" rtl="0">
              <a:spcBef>
                <a:spcPts val="0"/>
              </a:spcBef>
              <a:spcAft>
                <a:spcPts val="0"/>
              </a:spcAft>
              <a:buNone/>
            </a:pPr>
            <a:r>
              <a:rPr lang="en" sz="1050" b="1">
                <a:latin typeface="Arial"/>
                <a:ea typeface="Arial"/>
                <a:cs typeface="Arial"/>
                <a:sym typeface="Arial"/>
              </a:rPr>
              <a:t>Leadership</a:t>
            </a:r>
            <a:r>
              <a:rPr lang="en" sz="1050">
                <a:latin typeface="Arial"/>
                <a:ea typeface="Arial"/>
                <a:cs typeface="Arial"/>
                <a:sym typeface="Arial"/>
              </a:rPr>
              <a:t>: We inspire leadership at every level of our organization.</a:t>
            </a:r>
            <a:endParaRPr sz="1050">
              <a:latin typeface="Arial"/>
              <a:ea typeface="Arial"/>
              <a:cs typeface="Arial"/>
              <a:sym typeface="Arial"/>
            </a:endParaRPr>
          </a:p>
          <a:p>
            <a:pPr marL="0" lvl="0" indent="0" algn="l" rtl="0">
              <a:spcBef>
                <a:spcPts val="0"/>
              </a:spcBef>
              <a:spcAft>
                <a:spcPts val="0"/>
              </a:spcAft>
              <a:buNone/>
            </a:pPr>
            <a:r>
              <a:rPr lang="en" sz="1050" b="1">
                <a:latin typeface="Arial"/>
                <a:ea typeface="Arial"/>
                <a:cs typeface="Arial"/>
                <a:sym typeface="Arial"/>
              </a:rPr>
              <a:t>Safety</a:t>
            </a:r>
            <a:r>
              <a:rPr lang="en" sz="1050">
                <a:latin typeface="Arial"/>
                <a:ea typeface="Arial"/>
                <a:cs typeface="Arial"/>
                <a:sym typeface="Arial"/>
              </a:rPr>
              <a:t>: We emphasize safety awareness and healthy lives.</a:t>
            </a:r>
            <a:endParaRPr sz="1050">
              <a:latin typeface="Arial"/>
              <a:ea typeface="Arial"/>
              <a:cs typeface="Arial"/>
              <a:sym typeface="Arial"/>
            </a:endParaRPr>
          </a:p>
          <a:p>
            <a:pPr marL="0" lvl="0" indent="0" algn="l" rtl="0">
              <a:spcBef>
                <a:spcPts val="0"/>
              </a:spcBef>
              <a:spcAft>
                <a:spcPts val="1600"/>
              </a:spcAft>
              <a:buNone/>
            </a:pPr>
            <a:endParaRPr sz="2400"/>
          </a:p>
        </p:txBody>
      </p:sp>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6555</Words>
  <Application>Microsoft Office PowerPoint</Application>
  <PresentationFormat>On-screen Show (16:9)</PresentationFormat>
  <Paragraphs>564</Paragraphs>
  <Slides>47</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Roboto</vt:lpstr>
      <vt:lpstr>Trebuchet MS</vt:lpstr>
      <vt:lpstr>Times New Roman</vt:lpstr>
      <vt:lpstr>Courier New</vt:lpstr>
      <vt:lpstr>Calibri</vt:lpstr>
      <vt:lpstr>Noto Sans Symbols</vt:lpstr>
      <vt:lpstr>Arial</vt:lpstr>
      <vt:lpstr>Century Gothic</vt:lpstr>
      <vt:lpstr>Material</vt:lpstr>
      <vt:lpstr>                  TCOTC 2026 Annual Membership Meeting</vt:lpstr>
      <vt:lpstr>Agenda</vt:lpstr>
      <vt:lpstr>Agenda cont’d</vt:lpstr>
      <vt:lpstr>President Report Julie Steenerson</vt:lpstr>
      <vt:lpstr> President Report  cont’d Julie Steenerson </vt:lpstr>
      <vt:lpstr>Approval of 2025 Minutes</vt:lpstr>
      <vt:lpstr>2025 Minutes cont’d</vt:lpstr>
      <vt:lpstr>2025 Minutes cont’d</vt:lpstr>
      <vt:lpstr>Board Nominations</vt:lpstr>
      <vt:lpstr>PowerPoint Presentation</vt:lpstr>
      <vt:lpstr>PowerPoint Presentation</vt:lpstr>
      <vt:lpstr>Executive Director Report Anne Schenk</vt:lpstr>
      <vt:lpstr>Membership Coordinator Report Corrie Barrows, TCOTC Member Services Manager</vt:lpstr>
      <vt:lpstr>Membership Coordinator Report cont’d Corrie Barrows</vt:lpstr>
      <vt:lpstr>Event Coordinator Report Scott McKenzie</vt:lpstr>
      <vt:lpstr>Agility Report Lisa Nawrocki</vt:lpstr>
      <vt:lpstr>Camp K9 Report Meg Beisner</vt:lpstr>
      <vt:lpstr>Conformation Report Wendy Olson</vt:lpstr>
      <vt:lpstr>Flyball Report Anne Schenk</vt:lpstr>
      <vt:lpstr>Obedience Report Jane Jacobson</vt:lpstr>
      <vt:lpstr>Obedience Report cont’d Jane Jacobson</vt:lpstr>
      <vt:lpstr>Obedience Report cont’d Jane Jacobson</vt:lpstr>
      <vt:lpstr>Therapy Dog Program Report Carol Ouhl </vt:lpstr>
      <vt:lpstr>Flyball Team Report Karen Radford</vt:lpstr>
      <vt:lpstr>Flyball Team Report cont’d Karen Radford</vt:lpstr>
      <vt:lpstr>Marketing Committee Report Anne Schenk</vt:lpstr>
      <vt:lpstr>Building Committee Report Karen Radford</vt:lpstr>
      <vt:lpstr>Building Committee Report cont’d Karen Radford</vt:lpstr>
      <vt:lpstr>Lease Negotiation Task Force Maddie O’Rourke, TCOTC Treasurer</vt:lpstr>
      <vt:lpstr>Issues with New Lease</vt:lpstr>
      <vt:lpstr>Final Lease Agreement</vt:lpstr>
      <vt:lpstr>Thank you to fellow task force members Jan Wagner and June Mendoza. Thank you to the TCOTC Finance Committee and Board for your input and suggestions.</vt:lpstr>
      <vt:lpstr>Safety Committee Report Joyce Carlson-Rioux</vt:lpstr>
      <vt:lpstr>Finance Committee Report Karen Radford</vt:lpstr>
      <vt:lpstr>Finance Committee Report cont’d Karen Radford</vt:lpstr>
      <vt:lpstr>PowerPoint Presentation</vt:lpstr>
      <vt:lpstr>PowerPoint Presentation</vt:lpstr>
      <vt:lpstr>PowerPoint Presentation</vt:lpstr>
      <vt:lpstr>Revenue and Expenses</vt:lpstr>
      <vt:lpstr>Contribution Margin = Revenue - Direct Expenses</vt:lpstr>
      <vt:lpstr>Expense Allocation</vt:lpstr>
      <vt:lpstr>Participation by Class</vt:lpstr>
      <vt:lpstr>Membership - 5-yr Trend</vt:lpstr>
      <vt:lpstr>PowerPoint Presentation</vt:lpstr>
      <vt:lpstr>Election Results: Announcement of New Board Members</vt:lpstr>
      <vt:lpstr>PowerPoint Presentation</vt:lpstr>
      <vt:lpstr>Call to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Anne Schenk</dc:creator>
  <cp:lastModifiedBy>Anne Schenk</cp:lastModifiedBy>
  <cp:revision>1</cp:revision>
  <dcterms:modified xsi:type="dcterms:W3CDTF">2026-01-13T22:56:55Z</dcterms:modified>
</cp:coreProperties>
</file>